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7"/>
  </p:notes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02" autoAdjust="0"/>
  </p:normalViewPr>
  <p:slideViewPr>
    <p:cSldViewPr>
      <p:cViewPr varScale="1">
        <p:scale>
          <a:sx n="85" d="100"/>
          <a:sy n="85" d="100"/>
        </p:scale>
        <p:origin x="54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1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l-G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l-G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l-G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A4D35BA6-D002-4A70-B956-4BEF21C2FD6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40526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391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6FDD97-162D-41D2-A8A9-88FE88E61005}" type="slidenum">
              <a:rPr lang="en-US" altLang="el-GR"/>
              <a:pPr/>
              <a:t>10</a:t>
            </a:fld>
            <a:endParaRPr lang="en-US" altLang="el-G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30430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D93F25-F39F-4060-B5DB-630C15AFC6DE}" type="slidenum">
              <a:rPr lang="en-US" altLang="el-GR"/>
              <a:pPr/>
              <a:t>11</a:t>
            </a:fld>
            <a:endParaRPr lang="en-US" altLang="el-GR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716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0F12AD-2039-421A-8E46-79501225EAA7}" type="slidenum">
              <a:rPr lang="en-US" altLang="el-GR"/>
              <a:pPr/>
              <a:t>12</a:t>
            </a:fld>
            <a:endParaRPr lang="en-US" altLang="el-GR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0994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10764B-F3F4-4456-85E5-5F8F284089B4}" type="slidenum">
              <a:rPr lang="en-US" altLang="el-GR"/>
              <a:pPr/>
              <a:t>13</a:t>
            </a:fld>
            <a:endParaRPr lang="en-US" altLang="el-GR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7997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4E0ABF-95DF-42BE-9408-9650BEDBF897}" type="slidenum">
              <a:rPr lang="en-US" altLang="el-GR"/>
              <a:pPr/>
              <a:t>14</a:t>
            </a:fld>
            <a:endParaRPr lang="en-US" altLang="el-GR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4200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7A4E6-CE3A-407E-98B0-2EF775653ACB}" type="slidenum">
              <a:rPr lang="en-US" altLang="el-GR"/>
              <a:pPr/>
              <a:t>15</a:t>
            </a:fld>
            <a:endParaRPr lang="en-US" altLang="el-GR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4983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11A267-3E23-4AD2-8C2B-F859B299D143}" type="slidenum">
              <a:rPr lang="en-US" altLang="el-GR"/>
              <a:pPr/>
              <a:t>16</a:t>
            </a:fld>
            <a:endParaRPr lang="en-US" altLang="el-GR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22701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43F5D-823F-4382-B494-330FFFC5BFD2}" type="slidenum">
              <a:rPr lang="en-US" altLang="el-GR"/>
              <a:pPr/>
              <a:t>17</a:t>
            </a:fld>
            <a:endParaRPr lang="en-US" altLang="el-GR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36751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6DACF-7893-4C4C-8D18-2B617F41AF41}" type="slidenum">
              <a:rPr lang="en-US" altLang="el-GR"/>
              <a:pPr/>
              <a:t>18</a:t>
            </a:fld>
            <a:endParaRPr lang="en-US" altLang="el-GR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08147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8C0F4D-2DF7-4BA5-9568-EA5D62453F76}" type="slidenum">
              <a:rPr lang="en-US" altLang="el-GR"/>
              <a:pPr/>
              <a:t>19</a:t>
            </a:fld>
            <a:endParaRPr lang="en-US" altLang="el-GR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1799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BB83AF-2ED3-49B0-80B5-F4AC8397BD88}" type="slidenum">
              <a:rPr lang="en-US" altLang="el-GR"/>
              <a:pPr/>
              <a:t>2</a:t>
            </a:fld>
            <a:endParaRPr lang="en-US" altLang="el-G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3051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B09EF6-CF77-4AFC-9276-BFB277E71A81}" type="slidenum">
              <a:rPr lang="en-US" altLang="el-GR"/>
              <a:pPr/>
              <a:t>20</a:t>
            </a:fld>
            <a:endParaRPr lang="en-US" altLang="el-GR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40316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A268E4-5A1C-4EE1-97CF-6CBC0C22F5FE}" type="slidenum">
              <a:rPr lang="en-US" altLang="el-GR"/>
              <a:pPr/>
              <a:t>21</a:t>
            </a:fld>
            <a:endParaRPr lang="en-US" altLang="el-G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6126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A37049-1C67-4DF6-844D-C40049512C24}" type="slidenum">
              <a:rPr lang="en-US" altLang="el-GR"/>
              <a:pPr/>
              <a:t>22</a:t>
            </a:fld>
            <a:endParaRPr lang="en-US" altLang="el-GR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58928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140A1C-6F70-4001-A18D-67FF80BB189C}" type="slidenum">
              <a:rPr lang="en-US" altLang="el-GR"/>
              <a:pPr/>
              <a:t>23</a:t>
            </a:fld>
            <a:endParaRPr lang="en-US" altLang="el-GR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0824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9B32DF-0AA1-4BA7-B966-BC7CAEEE3F68}" type="slidenum">
              <a:rPr lang="en-US" altLang="el-GR"/>
              <a:pPr/>
              <a:t>24</a:t>
            </a:fld>
            <a:endParaRPr lang="en-US" altLang="el-GR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17887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54FB55-597B-4592-994E-CA923823E3A4}" type="slidenum">
              <a:rPr lang="en-US" altLang="el-GR"/>
              <a:pPr/>
              <a:t>25</a:t>
            </a:fld>
            <a:endParaRPr lang="en-US" altLang="el-GR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3773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BE03B5-5570-4DBA-9885-0C8A980A36CE}" type="slidenum">
              <a:rPr lang="en-US" altLang="el-GR"/>
              <a:pPr/>
              <a:t>26</a:t>
            </a:fld>
            <a:endParaRPr lang="en-US" altLang="el-GR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8738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D9D9E2-D144-46BD-843D-A36407025274}" type="slidenum">
              <a:rPr lang="en-US" altLang="el-GR"/>
              <a:pPr/>
              <a:t>27</a:t>
            </a:fld>
            <a:endParaRPr lang="en-US" altLang="el-GR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84719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4C68C5-5AA2-4096-8AAD-C406298F8452}" type="slidenum">
              <a:rPr lang="en-US" altLang="el-GR"/>
              <a:pPr/>
              <a:t>28</a:t>
            </a:fld>
            <a:endParaRPr lang="en-US" altLang="el-GR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08539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8BD272-8F87-4355-BDF8-3B2B9C58BF90}" type="slidenum">
              <a:rPr lang="en-US" altLang="el-GR"/>
              <a:pPr/>
              <a:t>29</a:t>
            </a:fld>
            <a:endParaRPr lang="en-US" altLang="el-GR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7906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3A4C94-523F-4C41-845C-2B37A3BE109F}" type="slidenum">
              <a:rPr lang="en-US" altLang="el-GR"/>
              <a:pPr/>
              <a:t>3</a:t>
            </a:fld>
            <a:endParaRPr lang="en-US" altLang="el-GR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977965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37F83-42DB-4FA1-9C37-EFCABCB34F85}" type="slidenum">
              <a:rPr lang="en-US" altLang="el-GR"/>
              <a:pPr/>
              <a:t>30</a:t>
            </a:fld>
            <a:endParaRPr lang="en-US" altLang="el-GR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39276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94D7E9-A116-40A8-9DBA-B01A3A71F064}" type="slidenum">
              <a:rPr lang="en-US" altLang="el-GR"/>
              <a:pPr/>
              <a:t>31</a:t>
            </a:fld>
            <a:endParaRPr lang="en-US" altLang="el-GR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75449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7395B4-F15A-4414-A9A9-E63680B2C326}" type="slidenum">
              <a:rPr lang="en-US" altLang="el-GR"/>
              <a:pPr/>
              <a:t>32</a:t>
            </a:fld>
            <a:endParaRPr lang="en-US" altLang="el-GR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22127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B133AD-2E98-4CE3-A336-EAADF1FC5582}" type="slidenum">
              <a:rPr lang="en-US" altLang="el-GR"/>
              <a:pPr/>
              <a:t>33</a:t>
            </a:fld>
            <a:endParaRPr lang="en-US" altLang="el-GR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514322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37F5EC-1850-4144-A62B-822F4B304205}" type="slidenum">
              <a:rPr lang="en-US" altLang="el-GR"/>
              <a:pPr/>
              <a:t>34</a:t>
            </a:fld>
            <a:endParaRPr lang="en-US" altLang="el-GR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1469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685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768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456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5073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25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168983-BDC1-42A8-864A-4F8749D4B816}" type="slidenum">
              <a:rPr lang="en-US" altLang="el-GR"/>
              <a:pPr/>
              <a:t>4</a:t>
            </a:fld>
            <a:endParaRPr lang="en-US" altLang="el-GR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57022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0627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4772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9420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4050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6343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08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2B6D5C-CA2D-4391-BF1B-7DE6B6CFF4A5}" type="slidenum">
              <a:rPr lang="en-US" altLang="el-GR"/>
              <a:pPr/>
              <a:t>5</a:t>
            </a:fld>
            <a:endParaRPr lang="en-US" altLang="el-GR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770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C0820E-15F3-480E-B20E-94AA3A0BA3BB}" type="slidenum">
              <a:rPr lang="en-US" altLang="el-GR"/>
              <a:pPr/>
              <a:t>6</a:t>
            </a:fld>
            <a:endParaRPr lang="en-US" altLang="el-GR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2140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B339BC-F728-425A-B39A-9FE4C60611C6}" type="slidenum">
              <a:rPr lang="en-US" altLang="el-GR"/>
              <a:pPr/>
              <a:t>7</a:t>
            </a:fld>
            <a:endParaRPr lang="en-US" altLang="el-GR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7886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169E92-6305-4F18-92CF-8BC6418C016B}" type="slidenum">
              <a:rPr lang="en-US" altLang="el-GR"/>
              <a:pPr/>
              <a:t>8</a:t>
            </a:fld>
            <a:endParaRPr lang="en-US" altLang="el-GR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9324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37A520-1452-4A73-9309-07C500164DB0}" type="slidenum">
              <a:rPr lang="en-US" altLang="el-GR"/>
              <a:pPr/>
              <a:t>9</a:t>
            </a:fld>
            <a:endParaRPr lang="en-US" altLang="el-GR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594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3586" y="4283816"/>
            <a:ext cx="8573453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575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9530352" y="7101080"/>
            <a:ext cx="477208" cy="295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323" smtClean="0">
                <a:solidFill>
                  <a:srgbClr val="5075BC"/>
                </a:solidFill>
              </a:rPr>
              <a:pPr algn="ctr"/>
              <a:t>‹#›</a:t>
            </a:fld>
            <a:endParaRPr lang="el-GR" sz="1323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94819" y="7100671"/>
            <a:ext cx="8811603" cy="295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l-GR" sz="1102" dirty="0" smtClean="0">
                <a:solidFill>
                  <a:srgbClr val="5075BC"/>
                </a:solidFill>
              </a:rPr>
              <a:t>Τίτλος Ενότητας: Το κράτος</a:t>
            </a:r>
            <a:endParaRPr lang="en-US" sz="1102" kern="1200" dirty="0" smtClean="0">
              <a:solidFill>
                <a:srgbClr val="5075BC"/>
              </a:solidFill>
              <a:latin typeface="Arial" panose="020B0604020202020204" pitchFamily="34" charset="0"/>
              <a:ea typeface="ＭＳ Ｐゴシック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" y="6895492"/>
            <a:ext cx="476067" cy="6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9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25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275EAA-278F-49A9-A122-2928F4BCF6A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2489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1700" y="1716075"/>
            <a:ext cx="9072563" cy="4989036"/>
          </a:xfrm>
        </p:spPr>
        <p:txBody>
          <a:bodyPr/>
          <a:lstStyle>
            <a:lvl1pPr>
              <a:spcBef>
                <a:spcPts val="1323"/>
              </a:spcBef>
              <a:defRPr/>
            </a:lvl1pPr>
            <a:lvl2pPr>
              <a:spcBef>
                <a:spcPts val="1323"/>
              </a:spcBef>
              <a:defRPr/>
            </a:lvl2pPr>
            <a:lvl3pPr>
              <a:spcBef>
                <a:spcPts val="1323"/>
              </a:spcBef>
              <a:defRPr/>
            </a:lvl3pPr>
            <a:lvl4pPr>
              <a:spcBef>
                <a:spcPts val="1323"/>
              </a:spcBef>
              <a:defRPr/>
            </a:lvl4pPr>
            <a:lvl5pPr>
              <a:spcBef>
                <a:spcPts val="1323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9530352" y="7101080"/>
            <a:ext cx="477208" cy="295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323" smtClean="0">
                <a:solidFill>
                  <a:srgbClr val="5075BC"/>
                </a:solidFill>
              </a:rPr>
              <a:pPr algn="ctr"/>
              <a:t>‹#›</a:t>
            </a:fld>
            <a:endParaRPr lang="el-GR" sz="1323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94819" y="7100671"/>
            <a:ext cx="8811603" cy="295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102" dirty="0" smtClean="0">
                <a:solidFill>
                  <a:srgbClr val="5075BC"/>
                </a:solidFill>
              </a:rPr>
              <a:t>Τίτλος Ενότητας: Το κράτος</a:t>
            </a:r>
            <a:endParaRPr lang="en-US" sz="1102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" y="6895492"/>
            <a:ext cx="476067" cy="6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6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0" cap="none" baseline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87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9530352" y="7101080"/>
            <a:ext cx="477208" cy="295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323" smtClean="0">
                <a:solidFill>
                  <a:srgbClr val="5075BC"/>
                </a:solidFill>
              </a:rPr>
              <a:pPr algn="ctr"/>
              <a:t>‹#›</a:t>
            </a:fld>
            <a:endParaRPr lang="el-GR" sz="1323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94819" y="7100671"/>
            <a:ext cx="8811603" cy="295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l-GR" sz="1102" dirty="0" smtClean="0">
                <a:solidFill>
                  <a:srgbClr val="5075BC"/>
                </a:solidFill>
              </a:rPr>
              <a:t>Τίτλος Ενότητας: Το κράτος</a:t>
            </a:r>
            <a:endParaRPr lang="en-US" sz="1102" kern="1200" dirty="0" smtClean="0">
              <a:solidFill>
                <a:srgbClr val="5075BC"/>
              </a:solidFill>
              <a:latin typeface="Arial" panose="020B0604020202020204" pitchFamily="34" charset="0"/>
              <a:ea typeface="ＭＳ Ｐゴシック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" y="6895492"/>
            <a:ext cx="476067" cy="6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2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4031" y="1735324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4031" y="2440543"/>
            <a:ext cx="4454027" cy="427618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20818" y="1735324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20818" y="2440543"/>
            <a:ext cx="4455776" cy="427618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/>
        </p:nvSpPr>
        <p:spPr>
          <a:xfrm>
            <a:off x="9530352" y="7101080"/>
            <a:ext cx="477208" cy="295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323" smtClean="0">
                <a:solidFill>
                  <a:srgbClr val="5075BC"/>
                </a:solidFill>
              </a:rPr>
              <a:pPr algn="ctr"/>
              <a:t>‹#›</a:t>
            </a:fld>
            <a:endParaRPr lang="el-GR" sz="1323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/>
        </p:nvSpPr>
        <p:spPr bwMode="auto">
          <a:xfrm>
            <a:off x="594819" y="7100671"/>
            <a:ext cx="8811603" cy="295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l-GR" sz="1102" dirty="0" smtClean="0">
                <a:solidFill>
                  <a:srgbClr val="5075BC"/>
                </a:solidFill>
              </a:rPr>
              <a:t>Τίτλος Ενότητας: Το κράτος</a:t>
            </a:r>
            <a:endParaRPr lang="en-US" sz="1102" kern="1200" dirty="0" smtClean="0">
              <a:solidFill>
                <a:srgbClr val="5075BC"/>
              </a:solidFill>
              <a:latin typeface="Arial" panose="020B0604020202020204" pitchFamily="34" charset="0"/>
              <a:ea typeface="ＭＳ Ｐゴシック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" y="6895492"/>
            <a:ext cx="476067" cy="6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2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/>
        </p:nvSpPr>
        <p:spPr>
          <a:xfrm>
            <a:off x="9530352" y="7101080"/>
            <a:ext cx="477208" cy="295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323" smtClean="0">
                <a:solidFill>
                  <a:srgbClr val="5075BC"/>
                </a:solidFill>
              </a:rPr>
              <a:pPr algn="ctr"/>
              <a:t>‹#›</a:t>
            </a:fld>
            <a:endParaRPr lang="el-GR" sz="1323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/>
        </p:nvSpPr>
        <p:spPr bwMode="auto">
          <a:xfrm>
            <a:off x="594819" y="7100671"/>
            <a:ext cx="8811603" cy="295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l-GR" sz="1102" dirty="0" smtClean="0">
                <a:solidFill>
                  <a:srgbClr val="5075BC"/>
                </a:solidFill>
              </a:rPr>
              <a:t>Τίτλος Ενότητας: Το κράτος</a:t>
            </a:r>
            <a:endParaRPr lang="en-US" sz="1102" kern="1200" dirty="0" smtClean="0">
              <a:solidFill>
                <a:srgbClr val="5075BC"/>
              </a:solidFill>
              <a:latin typeface="Arial" panose="020B0604020202020204" pitchFamily="34" charset="0"/>
              <a:ea typeface="ＭＳ Ｐゴシック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" y="6895492"/>
            <a:ext cx="476067" cy="6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26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41245" y="1716075"/>
            <a:ext cx="5635349" cy="5080031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4032" y="1716075"/>
            <a:ext cx="3316456" cy="5080031"/>
          </a:xfrm>
        </p:spPr>
        <p:txBody>
          <a:bodyPr>
            <a:normAutofit/>
          </a:bodyPr>
          <a:lstStyle>
            <a:lvl1pPr marL="0" indent="0">
              <a:buNone/>
              <a:defRPr sz="2205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563" cy="12619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9530352" y="7101080"/>
            <a:ext cx="477208" cy="295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323" smtClean="0">
                <a:solidFill>
                  <a:srgbClr val="5075BC"/>
                </a:solidFill>
              </a:rPr>
              <a:pPr algn="ctr"/>
              <a:t>‹#›</a:t>
            </a:fld>
            <a:endParaRPr lang="el-GR" sz="1323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/>
        </p:nvSpPr>
        <p:spPr bwMode="auto">
          <a:xfrm>
            <a:off x="594819" y="7100671"/>
            <a:ext cx="8811603" cy="295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l-GR" sz="1102" dirty="0" smtClean="0">
                <a:solidFill>
                  <a:srgbClr val="5075BC"/>
                </a:solidFill>
              </a:rPr>
              <a:t>Τίτλος Ενότητας: Το κράτος</a:t>
            </a:r>
            <a:endParaRPr lang="en-US" sz="1102" kern="1200" dirty="0" smtClean="0">
              <a:solidFill>
                <a:srgbClr val="5075BC"/>
              </a:solidFill>
              <a:latin typeface="Arial" panose="020B0604020202020204" pitchFamily="34" charset="0"/>
              <a:ea typeface="ＭＳ Ｐゴシック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" y="6895492"/>
            <a:ext cx="476067" cy="6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6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5873" y="1716075"/>
            <a:ext cx="6048375" cy="3810023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5873" y="5684849"/>
            <a:ext cx="6048375" cy="1118858"/>
          </a:xfrm>
        </p:spPr>
        <p:txBody>
          <a:bodyPr>
            <a:normAutofit/>
          </a:bodyPr>
          <a:lstStyle>
            <a:lvl1pPr marL="0" indent="0">
              <a:buNone/>
              <a:defRPr sz="2205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563" cy="12619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9530352" y="7101080"/>
            <a:ext cx="477208" cy="295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323" smtClean="0">
                <a:solidFill>
                  <a:srgbClr val="5075BC"/>
                </a:solidFill>
              </a:rPr>
              <a:pPr algn="ctr"/>
              <a:t>‹#›</a:t>
            </a:fld>
            <a:endParaRPr lang="el-GR" sz="1323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94819" y="7100671"/>
            <a:ext cx="8811603" cy="295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l-GR" sz="1102" dirty="0" smtClean="0">
                <a:solidFill>
                  <a:srgbClr val="5075BC"/>
                </a:solidFill>
              </a:rPr>
              <a:t>Τίτλος Ενότητας: Το κράτος</a:t>
            </a:r>
            <a:endParaRPr lang="en-US" sz="1102" kern="1200" dirty="0" smtClean="0">
              <a:solidFill>
                <a:srgbClr val="5075BC"/>
              </a:solidFill>
              <a:latin typeface="Arial" panose="020B0604020202020204" pitchFamily="34" charset="0"/>
              <a:ea typeface="ＭＳ Ｐゴシック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" y="6895492"/>
            <a:ext cx="476067" cy="6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6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41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8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ARCH1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urope_map_1648.PNG#/media/File:Europe_map_1648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allica.bnf.fr/ark:/12148/bpt6k536293/f1.doubl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ugo-Grotius.jpg#/media/File:Hugo-Grotius.jp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Locke_treatises_of_government_page.jpg#/media/File:Locke_treatises_of_government_page.jpg" TargetMode="External"/><Relationship Id="rId4" Type="http://schemas.openxmlformats.org/officeDocument/2006/relationships/hyperlink" Target="https://commons.wikimedia.org/wiki/File:Leviathan_livre.jpg#/media/File:Leviathan_livre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ean-Jacques_Rousseau_(painted_portrait).jp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gel.net/es/La_Biografia_de_Hegel.pdf" TargetMode="External"/><Relationship Id="rId5" Type="http://schemas.openxmlformats.org/officeDocument/2006/relationships/hyperlink" Target="https://commons.wikimedia.org/wiki/File:AdamSmith.jpg#/media/File:AdamSmith.jpg" TargetMode="External"/><Relationship Id="rId4" Type="http://schemas.openxmlformats.org/officeDocument/2006/relationships/hyperlink" Target="http://www.library.hbs.edu/hc/collections/kress/kress_img/adam_smith2.ht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hnStuartMill.JPG#/media/File:JohnStuartMill.JP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ciology.wikia.com/wiki/File:Max_Weber.jpg" TargetMode="External"/><Relationship Id="rId4" Type="http://schemas.openxmlformats.org/officeDocument/2006/relationships/hyperlink" Target="https://commons.wikimedia.org/wiki/File:MarxKapital.jpg#/media/File:MarxKapital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407" y="446067"/>
            <a:ext cx="4572334" cy="90101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496" y="2211878"/>
            <a:ext cx="8567632" cy="162043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Νεότερη Ελληνική Ιστορία Α'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4036" y="3731140"/>
            <a:ext cx="8572552" cy="1931917"/>
          </a:xfrm>
        </p:spPr>
        <p:txBody>
          <a:bodyPr>
            <a:noAutofit/>
          </a:bodyPr>
          <a:lstStyle/>
          <a:p>
            <a:r>
              <a:rPr lang="el-GR" sz="3086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3086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3086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086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086" dirty="0"/>
              <a:t>Το κράτος</a:t>
            </a:r>
            <a:endParaRPr lang="en-US" sz="3086" dirty="0"/>
          </a:p>
          <a:p>
            <a:endParaRPr lang="en-US" sz="3086" dirty="0"/>
          </a:p>
          <a:p>
            <a:r>
              <a:rPr lang="el-GR" sz="3086" dirty="0" smtClean="0"/>
              <a:t>Κατερίνα </a:t>
            </a:r>
            <a:r>
              <a:rPr lang="el-GR" sz="3086" dirty="0" err="1" smtClean="0"/>
              <a:t>Γαρδίκα</a:t>
            </a:r>
            <a:endParaRPr lang="en-US" sz="3086" dirty="0"/>
          </a:p>
          <a:p>
            <a:r>
              <a:rPr lang="el-GR" sz="3086" dirty="0"/>
              <a:t>Φιλοσοφική Σχολή</a:t>
            </a:r>
          </a:p>
          <a:p>
            <a:r>
              <a:rPr lang="el-GR" sz="3086" dirty="0"/>
              <a:t>Τμήμα Ιστορίας και Αρχαιολογίας</a:t>
            </a:r>
            <a:endParaRPr lang="en-US" sz="3086" dirty="0"/>
          </a:p>
          <a:p>
            <a:endParaRPr lang="el-GR" sz="3086" dirty="0"/>
          </a:p>
        </p:txBody>
      </p:sp>
    </p:spTree>
    <p:extLst>
      <p:ext uri="{BB962C8B-B14F-4D97-AF65-F5344CB8AC3E}">
        <p14:creationId xmlns:p14="http://schemas.microsoft.com/office/powerpoint/2010/main" val="2073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l-GR" sz="2800" dirty="0"/>
              <a:t>ΧΡΟΝΟΛΟΓΙΟ ΝΕΟΛΛΗΝΙΚΗΣ ΙΣΤΟΡΙΑΣ 1821-1945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(6/8</a:t>
            </a:r>
            <a:r>
              <a:rPr lang="el-GR" altLang="el-GR" sz="2800" dirty="0"/>
              <a:t>)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00" y="1493837"/>
            <a:ext cx="9072563" cy="4989036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1919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Συνθήκη</a:t>
            </a:r>
            <a:r>
              <a:rPr lang="en-US" altLang="el-GR" sz="3600" dirty="0"/>
              <a:t> </a:t>
            </a:r>
            <a:r>
              <a:rPr lang="en-US" altLang="el-GR" sz="3600" dirty="0" err="1" smtClean="0"/>
              <a:t>Βερσ</a:t>
            </a:r>
            <a:r>
              <a:rPr lang="en-US" altLang="el-GR" sz="3600" dirty="0" smtClean="0"/>
              <a:t>αλλιών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1920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Συνθήκη</a:t>
            </a:r>
            <a:r>
              <a:rPr lang="en-US" altLang="el-GR" sz="3600" dirty="0"/>
              <a:t> </a:t>
            </a:r>
            <a:r>
              <a:rPr lang="en-US" altLang="el-GR" sz="3600" dirty="0" err="1" smtClean="0"/>
              <a:t>Σε</a:t>
            </a:r>
            <a:r>
              <a:rPr lang="en-US" altLang="el-GR" sz="3600" dirty="0" smtClean="0"/>
              <a:t>βρών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1922 </a:t>
            </a:r>
            <a:r>
              <a:rPr lang="en-US" altLang="el-GR" sz="3600" dirty="0" err="1"/>
              <a:t>Αύγουστος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Μικρ</a:t>
            </a:r>
            <a:r>
              <a:rPr lang="en-US" altLang="el-GR" sz="3600" dirty="0"/>
              <a:t>ασιατική </a:t>
            </a:r>
            <a:r>
              <a:rPr lang="en-US" altLang="el-GR" sz="3600" dirty="0" smtClean="0"/>
              <a:t>Καταστροφή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1922 </a:t>
            </a:r>
            <a:r>
              <a:rPr lang="en-US" altLang="el-GR" sz="3600" dirty="0" err="1"/>
              <a:t>Νοέμ</a:t>
            </a:r>
            <a:r>
              <a:rPr lang="en-US" altLang="el-GR" sz="3600" dirty="0"/>
              <a:t>βριος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/>
              <a:t>Κατα</a:t>
            </a:r>
            <a:r>
              <a:rPr lang="en-US" altLang="el-GR" sz="3600" dirty="0" err="1"/>
              <a:t>δίκη</a:t>
            </a:r>
            <a:r>
              <a:rPr lang="en-US" altLang="el-GR" sz="3600" dirty="0"/>
              <a:t> και </a:t>
            </a:r>
            <a:r>
              <a:rPr lang="en-US" altLang="el-GR" sz="3600" dirty="0" err="1"/>
              <a:t>εκτέλεση</a:t>
            </a:r>
            <a:r>
              <a:rPr lang="en-US" altLang="el-GR" sz="3600" dirty="0"/>
              <a:t> </a:t>
            </a:r>
            <a:r>
              <a:rPr lang="en-US" altLang="el-GR" sz="3600" dirty="0" err="1"/>
              <a:t>των</a:t>
            </a:r>
            <a:r>
              <a:rPr lang="en-US" altLang="el-GR" sz="3600" dirty="0"/>
              <a:t> “</a:t>
            </a:r>
            <a:r>
              <a:rPr lang="en-US" altLang="el-GR" sz="3600" dirty="0" err="1"/>
              <a:t>Έξι</a:t>
            </a:r>
            <a:r>
              <a:rPr lang="en-US" altLang="el-GR" sz="3600" dirty="0" smtClean="0"/>
              <a:t>”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1923 Ια</a:t>
            </a:r>
            <a:r>
              <a:rPr lang="en-US" altLang="el-GR" sz="3600" dirty="0" err="1"/>
              <a:t>νουάριος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Σύμ</a:t>
            </a:r>
            <a:r>
              <a:rPr lang="en-US" altLang="el-GR" sz="3600" dirty="0"/>
              <a:t>βαση Λωζάννης: ανταλλαγής </a:t>
            </a:r>
            <a:r>
              <a:rPr lang="en-US" altLang="el-GR" sz="3600" dirty="0" smtClean="0"/>
              <a:t>πληθυσμών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1923 </a:t>
            </a:r>
            <a:r>
              <a:rPr lang="en-US" altLang="el-GR" sz="3600" dirty="0" err="1"/>
              <a:t>Ιούλιος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Συνθήκη</a:t>
            </a:r>
            <a:r>
              <a:rPr lang="en-US" altLang="el-GR" sz="3600" dirty="0"/>
              <a:t> </a:t>
            </a:r>
            <a:r>
              <a:rPr lang="en-US" altLang="el-GR" sz="3600" dirty="0" err="1"/>
              <a:t>Λωζάννης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3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l-GR" sz="2800" dirty="0"/>
              <a:t>ΧΡΟΝΟΛΟΓΙΟ ΝΕΟΛΛΗΝΙΚΗΣ ΙΣΤΟΡΙΑΣ 1821-1945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(7/8</a:t>
            </a:r>
            <a:r>
              <a:rPr lang="el-GR" altLang="el-GR" sz="2800" dirty="0"/>
              <a:t>)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00" y="1493837"/>
            <a:ext cx="9072563" cy="4989036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1924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/>
              <a:t>Κα</a:t>
            </a:r>
            <a:r>
              <a:rPr lang="en-US" altLang="el-GR" sz="3600" dirty="0" err="1"/>
              <a:t>τάργηση</a:t>
            </a:r>
            <a:r>
              <a:rPr lang="en-US" altLang="el-GR" sz="3600" dirty="0"/>
              <a:t> </a:t>
            </a:r>
            <a:r>
              <a:rPr lang="en-US" altLang="el-GR" sz="3600" dirty="0" err="1" smtClean="0"/>
              <a:t>μον</a:t>
            </a:r>
            <a:r>
              <a:rPr lang="en-US" altLang="el-GR" sz="3600" dirty="0" smtClean="0"/>
              <a:t>αρχίας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1927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Ίδρυση</a:t>
            </a:r>
            <a:r>
              <a:rPr lang="en-US" altLang="el-GR" sz="3600" dirty="0"/>
              <a:t> </a:t>
            </a:r>
            <a:r>
              <a:rPr lang="en-US" altLang="el-GR" sz="3600" dirty="0" err="1"/>
              <a:t>Τρά</a:t>
            </a:r>
            <a:r>
              <a:rPr lang="en-US" altLang="el-GR" sz="3600" dirty="0"/>
              <a:t>πεζας της </a:t>
            </a:r>
            <a:r>
              <a:rPr lang="en-US" altLang="el-GR" sz="3600" dirty="0" smtClean="0"/>
              <a:t>Ελλάδος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1930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Ελληνοτουρκική</a:t>
            </a:r>
            <a:r>
              <a:rPr lang="en-US" altLang="el-GR" sz="3600" dirty="0"/>
              <a:t> </a:t>
            </a:r>
            <a:r>
              <a:rPr lang="en-US" altLang="el-GR" sz="3600" dirty="0" err="1" smtClean="0"/>
              <a:t>συνθήκη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1935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/>
              <a:t>Πα</a:t>
            </a:r>
            <a:r>
              <a:rPr lang="en-US" altLang="el-GR" sz="3600" dirty="0" err="1"/>
              <a:t>λινόρθωση</a:t>
            </a:r>
            <a:r>
              <a:rPr lang="en-US" altLang="el-GR" sz="3600" dirty="0"/>
              <a:t> βα</a:t>
            </a:r>
            <a:r>
              <a:rPr lang="en-US" altLang="el-GR" sz="3600" dirty="0" err="1"/>
              <a:t>σιλεί</a:t>
            </a:r>
            <a:r>
              <a:rPr lang="en-US" altLang="el-GR" sz="3600" dirty="0"/>
              <a:t>ας – Γεώργιος Β</a:t>
            </a:r>
            <a:r>
              <a:rPr lang="en-US" altLang="el-GR" sz="3600" dirty="0" smtClean="0"/>
              <a:t>'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1936 </a:t>
            </a:r>
            <a:r>
              <a:rPr lang="en-US" altLang="el-GR" sz="3600" dirty="0" err="1"/>
              <a:t>Μάϊος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Κύμ</a:t>
            </a:r>
            <a:r>
              <a:rPr lang="en-US" altLang="el-GR" sz="3600" dirty="0"/>
              <a:t>α </a:t>
            </a:r>
            <a:r>
              <a:rPr lang="en-US" altLang="el-GR" sz="3600" dirty="0" smtClean="0"/>
              <a:t>απεργιών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1936 4 </a:t>
            </a:r>
            <a:r>
              <a:rPr lang="en-US" altLang="el-GR" sz="3600" dirty="0" err="1"/>
              <a:t>Αυγούστου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Δικτ</a:t>
            </a:r>
            <a:r>
              <a:rPr lang="en-US" altLang="el-GR" sz="3600" dirty="0"/>
              <a:t>ατορία Ι. </a:t>
            </a:r>
            <a:r>
              <a:rPr lang="en-US" altLang="el-GR" sz="3600" dirty="0" err="1"/>
              <a:t>Μετ</a:t>
            </a:r>
            <a:r>
              <a:rPr lang="en-US" altLang="el-GR" sz="3600" dirty="0"/>
              <a:t>αξά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3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l-GR" sz="2800" dirty="0"/>
              <a:t>ΧΡΟΝΟΛΟΓΙΟ ΝΕΟΛΛΗΝΙΚΗΣ ΙΣΤΟΡΙΑΣ 1821-1945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(8/8</a:t>
            </a:r>
            <a:r>
              <a:rPr lang="el-GR" altLang="el-GR" sz="2800" dirty="0"/>
              <a:t>)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00" y="1493837"/>
            <a:ext cx="9072563" cy="498903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1939-1945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Δεύτερος</a:t>
            </a:r>
            <a:r>
              <a:rPr lang="en-US" altLang="el-GR" sz="2000" dirty="0"/>
              <a:t> Πα</a:t>
            </a:r>
            <a:r>
              <a:rPr lang="en-US" altLang="el-GR" sz="2000" dirty="0" err="1"/>
              <a:t>γκόσμιος</a:t>
            </a:r>
            <a:r>
              <a:rPr lang="en-US" altLang="el-GR" sz="2000" dirty="0"/>
              <a:t> </a:t>
            </a:r>
            <a:r>
              <a:rPr lang="en-US" altLang="el-GR" sz="2000" dirty="0" err="1" smtClean="0"/>
              <a:t>Πόλεμος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1940 </a:t>
            </a:r>
            <a:r>
              <a:rPr lang="en-US" altLang="el-GR" sz="2000" dirty="0" err="1"/>
              <a:t>Οκτώ</a:t>
            </a:r>
            <a:r>
              <a:rPr lang="en-US" altLang="el-GR" sz="2000" dirty="0"/>
              <a:t>βριος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Είσοδος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της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Ελλάδ</a:t>
            </a:r>
            <a:r>
              <a:rPr lang="en-US" altLang="el-GR" sz="2000" dirty="0"/>
              <a:t>ας στον </a:t>
            </a:r>
            <a:r>
              <a:rPr lang="en-US" altLang="el-GR" sz="2000" dirty="0" smtClean="0"/>
              <a:t>πόλεμο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1941 Απ</a:t>
            </a:r>
            <a:r>
              <a:rPr lang="en-US" altLang="el-GR" sz="2000" dirty="0" err="1"/>
              <a:t>ρίλιος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/>
              <a:t>Κα</a:t>
            </a:r>
            <a:r>
              <a:rPr lang="en-US" altLang="el-GR" sz="2000" dirty="0" err="1"/>
              <a:t>τοχή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Γερμ</a:t>
            </a:r>
            <a:r>
              <a:rPr lang="en-US" altLang="el-GR" sz="2000" dirty="0"/>
              <a:t>ανών – Ιταλών – </a:t>
            </a:r>
            <a:r>
              <a:rPr lang="en-US" altLang="el-GR" sz="2000" dirty="0" smtClean="0"/>
              <a:t>Βουλγάρων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1944 </a:t>
            </a:r>
            <a:r>
              <a:rPr lang="en-US" altLang="el-GR" sz="2000" dirty="0" err="1"/>
              <a:t>Οκτώ</a:t>
            </a:r>
            <a:r>
              <a:rPr lang="en-US" altLang="el-GR" sz="2000" dirty="0"/>
              <a:t>βριος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smtClean="0"/>
              <a:t>Απ</a:t>
            </a:r>
            <a:r>
              <a:rPr lang="en-US" altLang="el-GR" sz="2000" dirty="0" err="1" smtClean="0"/>
              <a:t>ελευθέρωση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1945 </a:t>
            </a:r>
            <a:r>
              <a:rPr lang="en-US" altLang="el-GR" sz="2000" dirty="0" err="1"/>
              <a:t>Μάϊος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Λήξη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του</a:t>
            </a:r>
            <a:r>
              <a:rPr lang="en-US" altLang="el-GR" sz="2000" dirty="0"/>
              <a:t> π</a:t>
            </a:r>
            <a:r>
              <a:rPr lang="en-US" altLang="el-GR" sz="2000" dirty="0" err="1"/>
              <a:t>ολέμου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στην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Ευρώ</a:t>
            </a:r>
            <a:r>
              <a:rPr lang="en-US" altLang="el-GR" sz="2000" dirty="0"/>
              <a:t>πη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031" y="3149864"/>
            <a:ext cx="9072563" cy="1259946"/>
          </a:xfrm>
        </p:spPr>
        <p:txBody>
          <a:bodyPr>
            <a:normAutofit/>
          </a:bodyPr>
          <a:lstStyle/>
          <a:p>
            <a:r>
              <a:rPr lang="en-US" altLang="el-GR" dirty="0" err="1" smtClean="0"/>
              <a:t>Το</a:t>
            </a:r>
            <a:r>
              <a:rPr lang="en-US" altLang="el-GR" dirty="0" smtClean="0"/>
              <a:t> κράτος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mtClean="0"/>
              <a:t>Ορισμός κράτους (Μάνεσης, 1967):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 smtClean="0"/>
              <a:t>«</a:t>
            </a:r>
            <a:r>
              <a:rPr lang="en-US" altLang="el-GR" dirty="0" err="1" smtClean="0"/>
              <a:t>Κράτος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είν</a:t>
            </a:r>
            <a:r>
              <a:rPr lang="en-US" altLang="el-GR" dirty="0" smtClean="0"/>
              <a:t>αι οργάνωσις εξουσίας αυτοδυνάμου, διέπουσα την διαβίωσιν του συνόλου των ανθρώπων των διαβιούντων εντός ορισμένης χώρας.</a:t>
            </a:r>
            <a:r>
              <a:rPr lang="el-GR" altLang="el-GR" dirty="0" smtClean="0"/>
              <a:t>»</a:t>
            </a:r>
            <a:endParaRPr lang="en-US" alt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ΧΑΡΑΚΤΗΡΙΣΤΙΚΑ ΚΡΑΤΩΝ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/>
              <a:t> </a:t>
            </a:r>
            <a:r>
              <a:rPr lang="en-US" altLang="el-GR" dirty="0" err="1" smtClean="0"/>
              <a:t>Στ</a:t>
            </a:r>
            <a:r>
              <a:rPr lang="en-US" altLang="el-GR" dirty="0" smtClean="0"/>
              <a:t>αθερός πληθυσμός</a:t>
            </a:r>
          </a:p>
          <a:p>
            <a:r>
              <a:rPr lang="en-US" altLang="el-GR" dirty="0" smtClean="0"/>
              <a:t> </a:t>
            </a:r>
            <a:r>
              <a:rPr lang="en-US" altLang="el-GR" dirty="0" err="1" smtClean="0"/>
              <a:t>Συμ</a:t>
            </a:r>
            <a:r>
              <a:rPr lang="en-US" altLang="el-GR" dirty="0" smtClean="0"/>
              <a:t>παγής εδαφική έκταση</a:t>
            </a:r>
          </a:p>
          <a:p>
            <a:r>
              <a:rPr lang="en-US" altLang="el-GR" dirty="0" smtClean="0"/>
              <a:t> </a:t>
            </a:r>
            <a:r>
              <a:rPr lang="en-US" altLang="el-GR" dirty="0" err="1" smtClean="0"/>
              <a:t>Κυρι</a:t>
            </a:r>
            <a:r>
              <a:rPr lang="en-US" altLang="el-GR" dirty="0" smtClean="0"/>
              <a:t>αρχία</a:t>
            </a:r>
          </a:p>
          <a:p>
            <a:r>
              <a:rPr lang="en-US" altLang="el-GR" dirty="0" smtClean="0"/>
              <a:t> </a:t>
            </a:r>
            <a:r>
              <a:rPr lang="en-US" altLang="el-GR" dirty="0" err="1" smtClean="0"/>
              <a:t>Βιωσιμότητ</a:t>
            </a:r>
            <a:r>
              <a:rPr lang="en-US" altLang="el-GR" dirty="0" smtClean="0"/>
              <a:t>α</a:t>
            </a:r>
          </a:p>
          <a:p>
            <a:r>
              <a:rPr lang="en-US" altLang="el-GR" dirty="0" smtClean="0"/>
              <a:t> </a:t>
            </a:r>
            <a:r>
              <a:rPr lang="en-US" altLang="el-GR" dirty="0" err="1" smtClean="0"/>
              <a:t>Αν</a:t>
            </a:r>
            <a:r>
              <a:rPr lang="en-US" altLang="el-GR" dirty="0" smtClean="0"/>
              <a:t>αγνώριση</a:t>
            </a:r>
            <a:endParaRPr lang="en-US" alt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Φάσεις επιβολής καταναγκασμού και άντλησης κεφαλαίων (</a:t>
            </a:r>
            <a:r>
              <a:rPr lang="el-GR" dirty="0" err="1" smtClean="0"/>
              <a:t>Tilly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altLang="el-GR" dirty="0" err="1" smtClean="0"/>
              <a:t>Συμ</a:t>
            </a:r>
            <a:r>
              <a:rPr lang="en-US" altLang="el-GR" dirty="0" smtClean="0"/>
              <a:t>βατική (</a:t>
            </a:r>
            <a:r>
              <a:rPr lang="el-GR" altLang="el-GR" dirty="0" smtClean="0"/>
              <a:t>«</a:t>
            </a:r>
            <a:r>
              <a:rPr lang="en-US" altLang="el-GR" dirty="0" err="1" smtClean="0"/>
              <a:t>φεουδ</a:t>
            </a:r>
            <a:r>
              <a:rPr lang="en-US" altLang="el-GR" dirty="0" smtClean="0"/>
              <a:t>αλική</a:t>
            </a:r>
            <a:r>
              <a:rPr lang="el-GR" altLang="el-GR" dirty="0" smtClean="0"/>
              <a:t>»</a:t>
            </a:r>
            <a:r>
              <a:rPr lang="en-US" altLang="el-GR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l-GR" dirty="0" err="1" smtClean="0"/>
              <a:t>Με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μεσάζοντες</a:t>
            </a:r>
            <a:endParaRPr lang="en-US" altLang="el-GR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l-GR" dirty="0" err="1" smtClean="0"/>
              <a:t>Κρ</a:t>
            </a:r>
            <a:r>
              <a:rPr lang="en-US" altLang="el-GR" dirty="0" smtClean="0"/>
              <a:t>ατική συγκέντρωση</a:t>
            </a:r>
          </a:p>
          <a:p>
            <a:pPr marL="0" indent="0">
              <a:buNone/>
            </a:pPr>
            <a:r>
              <a:rPr lang="en-US" altLang="el-GR" dirty="0" smtClean="0"/>
              <a:t>    	&gt;</a:t>
            </a:r>
            <a:r>
              <a:rPr lang="en-US" altLang="el-GR" dirty="0" err="1" smtClean="0"/>
              <a:t>μονο</a:t>
            </a:r>
            <a:r>
              <a:rPr lang="en-US" altLang="el-GR" dirty="0" smtClean="0"/>
              <a:t>πωλιακή άσκηση της εξουσίας </a:t>
            </a:r>
          </a:p>
          <a:p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κρατών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altLang="el-GR" dirty="0" smtClean="0"/>
              <a:t>Πόλεις - κράτη</a:t>
            </a:r>
          </a:p>
          <a:p>
            <a:r>
              <a:rPr lang="el-GR" altLang="el-GR" dirty="0" smtClean="0"/>
              <a:t>Πόλεις - αυτοκρατορίες</a:t>
            </a:r>
          </a:p>
          <a:p>
            <a:r>
              <a:rPr lang="el-GR" altLang="el-GR" dirty="0" smtClean="0"/>
              <a:t>Αυτοκρατορίες</a:t>
            </a:r>
          </a:p>
          <a:p>
            <a:r>
              <a:rPr lang="el-GR" altLang="el-GR" dirty="0" smtClean="0"/>
              <a:t>Δυναστικά κράτη</a:t>
            </a:r>
          </a:p>
          <a:p>
            <a:r>
              <a:rPr lang="el-GR" altLang="el-GR" dirty="0" smtClean="0"/>
              <a:t>Εκκλησιαστικά κράτη</a:t>
            </a:r>
          </a:p>
          <a:p>
            <a:r>
              <a:rPr lang="el-GR" altLang="el-GR" dirty="0" smtClean="0"/>
              <a:t>Ηγεμονίες</a:t>
            </a:r>
          </a:p>
          <a:p>
            <a:r>
              <a:rPr lang="el-GR" altLang="el-GR" dirty="0" smtClean="0"/>
              <a:t>Λίγκες/ενώσεις πόλεων</a:t>
            </a:r>
            <a:endParaRPr lang="el-GR" alt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altLang="el-GR" dirty="0" smtClean="0"/>
              <a:t>Ομόσπονδα κράτη</a:t>
            </a:r>
          </a:p>
          <a:p>
            <a:r>
              <a:rPr lang="el-GR" altLang="el-GR" dirty="0" smtClean="0"/>
              <a:t>Εθνικά κράτη</a:t>
            </a:r>
          </a:p>
          <a:p>
            <a:r>
              <a:rPr lang="el-GR" altLang="el-GR" dirty="0" smtClean="0"/>
              <a:t>Ενώσεις κρατών</a:t>
            </a:r>
          </a:p>
          <a:p>
            <a:r>
              <a:rPr lang="el-GR" altLang="el-GR" dirty="0" smtClean="0"/>
              <a:t>Υποτελείς επικράτειες</a:t>
            </a:r>
          </a:p>
          <a:p>
            <a:r>
              <a:rPr lang="el-GR" altLang="el-GR" dirty="0" smtClean="0"/>
              <a:t>Προτεκτοράτα</a:t>
            </a:r>
          </a:p>
          <a:p>
            <a:r>
              <a:rPr lang="el-GR" altLang="el-GR" dirty="0" smtClean="0"/>
              <a:t>Διεθνή προτεκτοράτα</a:t>
            </a:r>
          </a:p>
          <a:p>
            <a:r>
              <a:rPr lang="el-GR" altLang="el-GR" dirty="0" smtClean="0"/>
              <a:t>Υπό εντολή</a:t>
            </a:r>
            <a:endParaRPr lang="el-GR" alt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Ευρώπη,1648 </a:t>
            </a:r>
            <a:endParaRPr lang="el-GR" dirty="0"/>
          </a:p>
        </p:txBody>
      </p:sp>
      <p:pic>
        <p:nvPicPr>
          <p:cNvPr id="6" name="Picture 1" title="Χάρτης της Ευρώπης, 1648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400811"/>
            <a:ext cx="7786688" cy="562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3 - TextBox"/>
          <p:cNvSpPr txBox="1"/>
          <p:nvPr/>
        </p:nvSpPr>
        <p:spPr>
          <a:xfrm>
            <a:off x="7976709" y="6713100"/>
            <a:ext cx="96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ΚΛΑΣΣΙΚΕΣ ΘΕΩΡΙΕΣ ΠΕΡΙ ΚΡΑΤΟΥΣ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l-GR" dirty="0" err="1" smtClean="0"/>
              <a:t>Bodin</a:t>
            </a:r>
            <a:r>
              <a:rPr lang="en-US" altLang="el-GR" dirty="0" smtClean="0"/>
              <a:t>, Jean (1530-1596) 1576: Six Livres de la </a:t>
            </a:r>
            <a:r>
              <a:rPr lang="en-US" altLang="el-GR" dirty="0" err="1" smtClean="0"/>
              <a:t>République</a:t>
            </a:r>
            <a:endParaRPr lang="en-US" altLang="el-GR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l-GR" dirty="0" smtClean="0"/>
              <a:t>Grotius, Hugo (1583-1645) 1625: De jure belli ac </a:t>
            </a:r>
            <a:r>
              <a:rPr lang="en-US" altLang="el-GR" dirty="0" err="1" smtClean="0"/>
              <a:t>pacis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libri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tres</a:t>
            </a:r>
            <a:endParaRPr lang="en-US" altLang="el-GR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l-GR" dirty="0" smtClean="0"/>
              <a:t>Hobbes, Thomas (1588-1679) 1651: Leviathan, or the Matter, Form, and Power of a Commonwealth, Ecclesiastical and Civil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l-GR" dirty="0" smtClean="0"/>
              <a:t>Locke, John (1632-1704) 1690: Two Treatises of Government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l-GR" dirty="0" smtClean="0"/>
              <a:t>Rousseau, Jean-Jacques (1712-1778) 1762: Du </a:t>
            </a:r>
            <a:r>
              <a:rPr lang="en-US" altLang="el-GR" dirty="0" err="1" smtClean="0"/>
              <a:t>Contrat</a:t>
            </a:r>
            <a:r>
              <a:rPr lang="en-US" altLang="el-GR" dirty="0" smtClean="0"/>
              <a:t> social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l-GR" dirty="0" smtClean="0"/>
              <a:t>Smith, Adam (1723-1790) 1776: An Inquiry into the nature and causes of the Wealth of Nations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l-GR" dirty="0" smtClean="0"/>
              <a:t>Hegel, G. W. F. (1770-1831) 1821: </a:t>
            </a:r>
            <a:r>
              <a:rPr lang="en-US" altLang="el-GR" dirty="0" err="1" smtClean="0"/>
              <a:t>Naturrecht</a:t>
            </a:r>
            <a:r>
              <a:rPr lang="en-US" altLang="el-GR" dirty="0" smtClean="0"/>
              <a:t> und </a:t>
            </a:r>
            <a:r>
              <a:rPr lang="en-US" altLang="el-GR" dirty="0" err="1" smtClean="0"/>
              <a:t>Staatswissenschaft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im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Grundrisse</a:t>
            </a:r>
            <a:r>
              <a:rPr lang="en-US" altLang="el-GR" dirty="0" smtClean="0"/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l-GR" dirty="0" smtClean="0"/>
              <a:t>Mill, John Stuart (1806-1873) 1859: On Liberty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l-GR" dirty="0" smtClean="0"/>
              <a:t>Marx, Karl (1818-1883) 1867-1894: Das </a:t>
            </a:r>
            <a:r>
              <a:rPr lang="en-US" altLang="el-GR" dirty="0" err="1" smtClean="0"/>
              <a:t>Kapital</a:t>
            </a:r>
            <a:endParaRPr lang="en-US" altLang="el-GR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l-GR" dirty="0" smtClean="0"/>
              <a:t>Weber, Max (1864-1920) 1922: </a:t>
            </a:r>
            <a:r>
              <a:rPr lang="en-US" altLang="el-GR" dirty="0" err="1" smtClean="0"/>
              <a:t>Wirtschaft</a:t>
            </a:r>
            <a:r>
              <a:rPr lang="en-US" altLang="el-GR" dirty="0" smtClean="0"/>
              <a:t> und </a:t>
            </a:r>
            <a:r>
              <a:rPr lang="en-US" altLang="el-GR" dirty="0" err="1" smtClean="0"/>
              <a:t>Gesellschaft</a:t>
            </a:r>
            <a:endParaRPr lang="en-US" alt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4467700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</a:pPr>
            <a:r>
              <a:rPr lang="el-GR" altLang="el-GR" sz="4800" dirty="0"/>
              <a:t>Η συγκρότηση του ελληνικού εθνικού κράτους</a:t>
            </a:r>
            <a:br>
              <a:rPr lang="el-GR" altLang="el-GR" sz="4800" dirty="0"/>
            </a:br>
            <a:r>
              <a:rPr lang="el-GR" altLang="el-GR" sz="4800" dirty="0"/>
              <a:t/>
            </a:r>
            <a:br>
              <a:rPr lang="el-GR" altLang="el-GR" sz="4800" dirty="0"/>
            </a:br>
            <a:r>
              <a:rPr lang="el-GR" altLang="el-GR" sz="4800" dirty="0"/>
              <a:t>(1821-1940)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00" y="5219700"/>
            <a:ext cx="9072563" cy="1485410"/>
          </a:xfrm>
        </p:spPr>
        <p:txBody>
          <a:bodyPr>
            <a:noAutofit/>
          </a:bodyPr>
          <a:lstStyle/>
          <a:p>
            <a:pPr marL="0" indent="0" algn="r">
              <a:lnSpc>
                <a:spcPct val="101000"/>
              </a:lnSpc>
              <a:spcAft>
                <a:spcPts val="1425"/>
              </a:spcAft>
              <a:buNone/>
            </a:pPr>
            <a:r>
              <a:rPr lang="en-US" altLang="el-GR" sz="3600" dirty="0"/>
              <a:t>Κα</a:t>
            </a:r>
            <a:r>
              <a:rPr lang="en-US" altLang="el-GR" sz="3600" dirty="0" err="1"/>
              <a:t>τερίν</a:t>
            </a:r>
            <a:r>
              <a:rPr lang="en-US" altLang="el-GR" sz="3600" dirty="0"/>
              <a:t>α Γαρδίκα</a:t>
            </a:r>
          </a:p>
          <a:p>
            <a:pPr marL="0" indent="0" algn="r">
              <a:lnSpc>
                <a:spcPct val="101000"/>
              </a:lnSpc>
              <a:buNone/>
            </a:pPr>
            <a:r>
              <a:rPr lang="en-US" altLang="el-GR" sz="3600" dirty="0"/>
              <a:t>(eclass.uoa.gr)</a:t>
            </a:r>
          </a:p>
          <a:p>
            <a:endParaRPr lang="el-GR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149864"/>
            <a:ext cx="4231481" cy="1259946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Bodin, Jean (1530-1596) </a:t>
            </a:r>
            <a:br>
              <a:rPr lang="fr-FR" sz="2400" dirty="0"/>
            </a:br>
            <a:r>
              <a:rPr lang="fr-FR" sz="2400" dirty="0" smtClean="0"/>
              <a:t>1576: </a:t>
            </a:r>
            <a:r>
              <a:rPr lang="fr-FR" sz="2400" i="1" dirty="0" smtClean="0"/>
              <a:t>Six Livres de la République</a:t>
            </a:r>
            <a:endParaRPr lang="el-GR" sz="2400" i="1" dirty="0"/>
          </a:p>
        </p:txBody>
      </p:sp>
      <p:pic>
        <p:nvPicPr>
          <p:cNvPr id="7" name="Picture 1" title="Bodin, Jean (1530-1596), Bodin, Jean (1530-1596)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81" y="79678"/>
            <a:ext cx="4274818" cy="697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5575281" y="6763728"/>
            <a:ext cx="96409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Bodin, Jean (1530-1596) </a:t>
            </a:r>
            <a:br>
              <a:rPr lang="fr-FR" sz="2400" dirty="0"/>
            </a:br>
            <a:r>
              <a:rPr lang="fr-FR" sz="2400" dirty="0"/>
              <a:t>1576: </a:t>
            </a:r>
            <a:r>
              <a:rPr lang="fr-FR" sz="2400" i="1" dirty="0"/>
              <a:t>Six Livres de la République</a:t>
            </a:r>
            <a:endParaRPr lang="el-GR" sz="2400" i="1" dirty="0"/>
          </a:p>
        </p:txBody>
      </p:sp>
      <p:pic>
        <p:nvPicPr>
          <p:cNvPr id="6" name="Picture 1" title="Bodin, Jean (1530-1596), 1576: Six Livres de la République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" y="1809787"/>
            <a:ext cx="9965890" cy="38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3 - TextBox"/>
          <p:cNvSpPr txBox="1"/>
          <p:nvPr/>
        </p:nvSpPr>
        <p:spPr>
          <a:xfrm>
            <a:off x="7554912" y="5837237"/>
            <a:ext cx="96409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053" y="3149864"/>
            <a:ext cx="4764882" cy="125994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Grotius, Hugo (1583-1645) </a:t>
            </a:r>
            <a:br>
              <a:rPr lang="en-US" sz="2400" dirty="0"/>
            </a:br>
            <a:r>
              <a:rPr lang="en-US" sz="2400" dirty="0"/>
              <a:t>1625: </a:t>
            </a:r>
            <a:r>
              <a:rPr lang="en-US" sz="2400" i="1" dirty="0"/>
              <a:t>De jure belli ac </a:t>
            </a:r>
            <a:r>
              <a:rPr lang="en-US" sz="2400" i="1" dirty="0" err="1"/>
              <a:t>pacis</a:t>
            </a:r>
            <a:r>
              <a:rPr lang="en-US" sz="2400" i="1" dirty="0"/>
              <a:t> </a:t>
            </a:r>
            <a:r>
              <a:rPr lang="en-US" sz="2400" i="1" dirty="0" err="1"/>
              <a:t>libri</a:t>
            </a:r>
            <a:r>
              <a:rPr lang="en-US" sz="2400" i="1" dirty="0"/>
              <a:t> </a:t>
            </a:r>
            <a:r>
              <a:rPr lang="en-US" sz="2400" i="1" dirty="0" err="1" smtClean="0"/>
              <a:t>tres</a:t>
            </a:r>
            <a:endParaRPr lang="el-GR" sz="2400" i="1" dirty="0"/>
          </a:p>
        </p:txBody>
      </p:sp>
      <p:pic>
        <p:nvPicPr>
          <p:cNvPr id="7" name="Picture 1" title="Grotius, Hugo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3" y="626757"/>
            <a:ext cx="4710699" cy="609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4964112" y="6432853"/>
            <a:ext cx="96409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553" y="2886282"/>
            <a:ext cx="5231159" cy="1787111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Hobbes, Thomas (1588-1679) </a:t>
            </a:r>
            <a:br>
              <a:rPr lang="en-US" sz="2400" dirty="0"/>
            </a:br>
            <a:r>
              <a:rPr lang="en-US" sz="2400" dirty="0"/>
              <a:t>1651: </a:t>
            </a:r>
            <a:r>
              <a:rPr lang="en-US" sz="2400" i="1" dirty="0"/>
              <a:t>Leviathan, or the Matter, Form, and Power of a Commonwealth, Ecclesiastical and </a:t>
            </a:r>
            <a:r>
              <a:rPr lang="en-US" sz="2400" i="1" dirty="0" smtClean="0"/>
              <a:t>Civil</a:t>
            </a:r>
            <a:endParaRPr lang="el-GR" sz="2400" i="1" dirty="0"/>
          </a:p>
        </p:txBody>
      </p:sp>
      <p:pic>
        <p:nvPicPr>
          <p:cNvPr id="7" name="Picture 1" title="Hobbes, Thomas (1588-1679), 1651: Leviathan, or the Matter, Form, and Power of a Commonwealth, Ecclesiastical and Civil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1" y="198437"/>
            <a:ext cx="432352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4487032" y="6535128"/>
            <a:ext cx="96409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112" y="3149864"/>
            <a:ext cx="4764881" cy="125994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Locke, John (1632-1704) </a:t>
            </a:r>
            <a:br>
              <a:rPr lang="en-US" sz="2400" dirty="0"/>
            </a:br>
            <a:r>
              <a:rPr lang="en-US" sz="2400" dirty="0"/>
              <a:t>1690: </a:t>
            </a:r>
            <a:r>
              <a:rPr lang="en-US" sz="2400" i="1" dirty="0"/>
              <a:t>Two Treatises of </a:t>
            </a:r>
            <a:r>
              <a:rPr lang="en-US" sz="2400" i="1" dirty="0" smtClean="0"/>
              <a:t>Government</a:t>
            </a:r>
            <a:endParaRPr lang="el-GR" sz="2400" i="1" dirty="0"/>
          </a:p>
        </p:txBody>
      </p:sp>
      <p:pic>
        <p:nvPicPr>
          <p:cNvPr id="7" name="Picture 1" title="Locke, John (1632-1704), 1690: Two Treatises of Government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198437"/>
            <a:ext cx="4267200" cy="65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4506912" y="6446546"/>
            <a:ext cx="96409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165" y="3149864"/>
            <a:ext cx="5069681" cy="1259946"/>
          </a:xfrm>
        </p:spPr>
        <p:txBody>
          <a:bodyPr>
            <a:normAutofit/>
          </a:bodyPr>
          <a:lstStyle/>
          <a:p>
            <a:pPr algn="l"/>
            <a:r>
              <a:rPr lang="fr-FR" sz="2400" dirty="0"/>
              <a:t>Rousseau, Jean-Jacques (1712-1778) </a:t>
            </a:r>
            <a:br>
              <a:rPr lang="fr-FR" sz="2400" dirty="0"/>
            </a:br>
            <a:r>
              <a:rPr lang="fr-FR" sz="2400" dirty="0"/>
              <a:t>1762: </a:t>
            </a:r>
            <a:r>
              <a:rPr lang="fr-FR" sz="2400" i="1" dirty="0"/>
              <a:t>Du Contrat </a:t>
            </a:r>
            <a:r>
              <a:rPr lang="fr-FR" sz="2400" i="1" dirty="0" smtClean="0"/>
              <a:t>social</a:t>
            </a:r>
            <a:endParaRPr lang="el-GR" sz="2400" i="1" dirty="0"/>
          </a:p>
        </p:txBody>
      </p:sp>
      <p:pic>
        <p:nvPicPr>
          <p:cNvPr id="8" name="Picture 2" title="Rousseau, Jean-Jacques (1712-1778), 1762: Du Contrat social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212419"/>
            <a:ext cx="4480820" cy="592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531812" y="6492081"/>
            <a:ext cx="341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1000"/>
              </a:lnSpc>
            </a:pPr>
            <a:r>
              <a:rPr lang="en-US" altLang="el-GR" dirty="0">
                <a:latin typeface="+mn-lt"/>
              </a:rPr>
              <a:t>J.J. Rousseau (la Tour)</a:t>
            </a:r>
          </a:p>
        </p:txBody>
      </p:sp>
      <p:sp>
        <p:nvSpPr>
          <p:cNvPr id="5" name="3 - TextBox"/>
          <p:cNvSpPr txBox="1"/>
          <p:nvPr/>
        </p:nvSpPr>
        <p:spPr>
          <a:xfrm>
            <a:off x="531812" y="6142037"/>
            <a:ext cx="96409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31" y="3149864"/>
            <a:ext cx="4993481" cy="125994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Smith, Adam (1723-1790) </a:t>
            </a:r>
            <a:br>
              <a:rPr lang="en-US" sz="2400" dirty="0"/>
            </a:br>
            <a:r>
              <a:rPr lang="en-US" sz="2400" dirty="0"/>
              <a:t>1776: </a:t>
            </a:r>
            <a:r>
              <a:rPr lang="en-US" sz="2400" i="1" dirty="0"/>
              <a:t>An Inquiry into the nature and causes of the Wealth of </a:t>
            </a:r>
            <a:r>
              <a:rPr lang="en-US" sz="2400" i="1" dirty="0" smtClean="0"/>
              <a:t>Nations</a:t>
            </a:r>
            <a:endParaRPr lang="el-GR" sz="2400" i="1" dirty="0"/>
          </a:p>
        </p:txBody>
      </p:sp>
      <p:pic>
        <p:nvPicPr>
          <p:cNvPr id="7" name="Picture 1" title="Smith, Adam (1723-1790), 1776: An Inquiry into the nature and causes of the Wealth of Nations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2" y="198436"/>
            <a:ext cx="4410054" cy="67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4533420" y="6640852"/>
            <a:ext cx="96409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397"/>
            <a:ext cx="9072563" cy="1259946"/>
          </a:xfrm>
        </p:spPr>
        <p:txBody>
          <a:bodyPr>
            <a:normAutofit/>
          </a:bodyPr>
          <a:lstStyle/>
          <a:p>
            <a:r>
              <a:rPr lang="de-DE" sz="2400" dirty="0"/>
              <a:t>Hegel, G. W. F. (1770-1831) </a:t>
            </a:r>
            <a:br>
              <a:rPr lang="de-DE" sz="2400" dirty="0"/>
            </a:br>
            <a:r>
              <a:rPr lang="de-DE" sz="2400" dirty="0"/>
              <a:t>1821: </a:t>
            </a:r>
            <a:r>
              <a:rPr lang="de-DE" sz="2400" i="1" dirty="0"/>
              <a:t>Naturrecht und Staatswissenschaft im Grundrisse </a:t>
            </a:r>
            <a:endParaRPr lang="el-GR" sz="2400" i="1" dirty="0"/>
          </a:p>
        </p:txBody>
      </p:sp>
      <p:pic>
        <p:nvPicPr>
          <p:cNvPr id="7" name="Picture 1" title="Hegel, G. W. F. (1770-1831), 1821: Naturrecht und Staatswissenschaft im Grundrisse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00" y="2348497"/>
            <a:ext cx="5649514" cy="34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4558266" y="5773128"/>
            <a:ext cx="96409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149864"/>
            <a:ext cx="3850481" cy="125994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Mill, John Stuart (1806-1873)</a:t>
            </a:r>
            <a:br>
              <a:rPr lang="en-US" sz="2400" dirty="0"/>
            </a:br>
            <a:r>
              <a:rPr lang="en-US" sz="2400" dirty="0"/>
              <a:t>1859: </a:t>
            </a:r>
            <a:r>
              <a:rPr lang="en-US" sz="2400" i="1" dirty="0"/>
              <a:t>On </a:t>
            </a:r>
            <a:r>
              <a:rPr lang="en-US" sz="2400" i="1" dirty="0" smtClean="0"/>
              <a:t>Liberty</a:t>
            </a:r>
            <a:endParaRPr lang="el-GR" sz="2400" i="1" dirty="0"/>
          </a:p>
        </p:txBody>
      </p:sp>
      <p:pic>
        <p:nvPicPr>
          <p:cNvPr id="7" name="Picture 1" title="Mill, John Stuart (1806-1873), 1859: On Liberty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2" y="198437"/>
            <a:ext cx="536448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3409632" y="6611328"/>
            <a:ext cx="10668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712" y="3149864"/>
            <a:ext cx="3317081" cy="1259946"/>
          </a:xfrm>
        </p:spPr>
        <p:txBody>
          <a:bodyPr>
            <a:normAutofit/>
          </a:bodyPr>
          <a:lstStyle/>
          <a:p>
            <a:pPr algn="l"/>
            <a:r>
              <a:rPr lang="de-DE" sz="2400" dirty="0"/>
              <a:t>Marx, Karl (1818-1883)</a:t>
            </a:r>
            <a:br>
              <a:rPr lang="de-DE" sz="2400" dirty="0"/>
            </a:br>
            <a:r>
              <a:rPr lang="de-DE" sz="2400" dirty="0"/>
              <a:t>1867-1894: </a:t>
            </a:r>
            <a:r>
              <a:rPr lang="de-DE" sz="2400" i="1" dirty="0"/>
              <a:t>Das </a:t>
            </a:r>
            <a:r>
              <a:rPr lang="de-DE" sz="2400" i="1" dirty="0" smtClean="0"/>
              <a:t>Kapital</a:t>
            </a:r>
            <a:endParaRPr lang="el-GR" sz="2400" i="1" dirty="0"/>
          </a:p>
        </p:txBody>
      </p:sp>
      <p:pic>
        <p:nvPicPr>
          <p:cNvPr id="7" name="Picture 1" title="Marx, Karl (1818-1883), 1867-1894: Das Kapital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808037"/>
            <a:ext cx="3103561" cy="502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1500186" y="5989637"/>
            <a:ext cx="103981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5400" dirty="0" err="1" smtClean="0"/>
              <a:t>Βι</a:t>
            </a:r>
            <a:r>
              <a:rPr lang="en-US" altLang="el-GR" sz="5400" dirty="0" smtClean="0"/>
              <a:t>βλία (</a:t>
            </a:r>
            <a:r>
              <a:rPr lang="el-GR" altLang="el-GR" sz="5400" dirty="0" smtClean="0"/>
              <a:t>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2800" b="1" dirty="0"/>
              <a:t>Επ</a:t>
            </a:r>
            <a:r>
              <a:rPr lang="en-US" altLang="el-GR" sz="2800" b="1" dirty="0" err="1"/>
              <a:t>ιλογή</a:t>
            </a:r>
            <a:r>
              <a:rPr lang="en-US" altLang="el-GR" sz="2800" b="1" dirty="0"/>
              <a:t> Α: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l-GR" sz="2800" dirty="0"/>
              <a:t>Dakin, D., </a:t>
            </a:r>
            <a:r>
              <a:rPr lang="en-US" altLang="el-GR" sz="2800" i="1" dirty="0"/>
              <a:t>Η </a:t>
            </a:r>
            <a:r>
              <a:rPr lang="en-US" altLang="el-GR" sz="2800" i="1" dirty="0" err="1"/>
              <a:t>ενο</a:t>
            </a:r>
            <a:r>
              <a:rPr lang="en-US" altLang="el-GR" sz="2800" i="1" dirty="0"/>
              <a:t>ποίηση της Ελλάδας, 1770-1923</a:t>
            </a:r>
            <a:r>
              <a:rPr lang="en-US" altLang="el-GR" sz="2800" dirty="0"/>
              <a:t>. </a:t>
            </a:r>
            <a:r>
              <a:rPr lang="en-US" altLang="el-GR" sz="2800" dirty="0" err="1"/>
              <a:t>Αθήν</a:t>
            </a:r>
            <a:r>
              <a:rPr lang="en-US" altLang="el-GR" sz="2800" dirty="0"/>
              <a:t>α: ΜΙΕΤ, 1982.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l-GR" sz="2800" dirty="0"/>
              <a:t> Κ. Σβ</a:t>
            </a:r>
            <a:r>
              <a:rPr lang="en-US" altLang="el-GR" sz="2800" dirty="0" err="1"/>
              <a:t>ολό</a:t>
            </a:r>
            <a:r>
              <a:rPr lang="en-US" altLang="el-GR" sz="2800" dirty="0"/>
              <a:t>πουλος,  </a:t>
            </a:r>
            <a:r>
              <a:rPr lang="en-US" altLang="el-GR" sz="2800" i="1" dirty="0"/>
              <a:t>Η ελληνική εξωτερική πολιτική 1900-1945</a:t>
            </a:r>
            <a:r>
              <a:rPr lang="en-US" altLang="el-GR" sz="2800" dirty="0"/>
              <a:t>, Αθήνα: Εστία 2005. (</a:t>
            </a:r>
            <a:r>
              <a:rPr lang="en-US" altLang="el-GR" sz="2800" dirty="0" err="1"/>
              <a:t>έως</a:t>
            </a:r>
            <a:r>
              <a:rPr lang="en-US" altLang="el-GR" sz="2800" dirty="0"/>
              <a:t> σ. 297.)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l-G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712" y="3149864"/>
            <a:ext cx="4612481" cy="1259946"/>
          </a:xfrm>
        </p:spPr>
        <p:txBody>
          <a:bodyPr>
            <a:normAutofit/>
          </a:bodyPr>
          <a:lstStyle/>
          <a:p>
            <a:pPr algn="l"/>
            <a:r>
              <a:rPr lang="de-DE" sz="2400" dirty="0"/>
              <a:t>Weber, Max (1864-1920) </a:t>
            </a:r>
            <a:br>
              <a:rPr lang="de-DE" sz="2400" dirty="0"/>
            </a:br>
            <a:r>
              <a:rPr lang="de-DE" sz="2400" dirty="0"/>
              <a:t>1922: </a:t>
            </a:r>
            <a:r>
              <a:rPr lang="de-DE" sz="2400" i="1" dirty="0"/>
              <a:t>Wirtschaft und </a:t>
            </a:r>
            <a:r>
              <a:rPr lang="de-DE" sz="2400" i="1" dirty="0" smtClean="0"/>
              <a:t>Gesellschaft</a:t>
            </a:r>
            <a:endParaRPr lang="el-GR" sz="2400" dirty="0"/>
          </a:p>
        </p:txBody>
      </p:sp>
      <p:pic>
        <p:nvPicPr>
          <p:cNvPr id="11" name="Picture 1" title="Weber, Max (1864-1920), 1922: Wirtschaft und Gesellschaft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198437"/>
            <a:ext cx="4429469" cy="65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3 - TextBox"/>
          <p:cNvSpPr txBox="1"/>
          <p:nvPr/>
        </p:nvSpPr>
        <p:spPr>
          <a:xfrm>
            <a:off x="4745381" y="6470834"/>
            <a:ext cx="103981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Εικόνα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l-GR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</a:t>
            </a:r>
            <a:r>
              <a:rPr lang="en-US" altLang="el-GR" smtClean="0"/>
              <a:t>νακεφαλαίωση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κράτος, ορισμός, βασικές λειτουργίες</a:t>
            </a:r>
          </a:p>
          <a:p>
            <a:r>
              <a:rPr lang="el-GR" dirty="0" smtClean="0"/>
              <a:t>κυριαρχία</a:t>
            </a:r>
          </a:p>
          <a:p>
            <a:r>
              <a:rPr lang="el-GR" dirty="0" smtClean="0"/>
              <a:t>διεθνές σύστημα Βεστφαλίας</a:t>
            </a:r>
          </a:p>
          <a:p>
            <a:r>
              <a:rPr lang="el-GR" dirty="0" smtClean="0"/>
              <a:t>κλασικές  θεωρίες</a:t>
            </a:r>
          </a:p>
          <a:p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Βοηθητικές ερωτήσεις: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altLang="el-GR" b="1" dirty="0" smtClean="0"/>
              <a:t>Μάθημα 1</a:t>
            </a:r>
          </a:p>
          <a:p>
            <a:pPr marL="0" indent="0">
              <a:buNone/>
            </a:pPr>
            <a:r>
              <a:rPr lang="el-GR" altLang="el-GR" b="1" dirty="0" smtClean="0"/>
              <a:t>Εισαγωγή: Το κράτος</a:t>
            </a:r>
          </a:p>
          <a:p>
            <a:pPr lvl="1"/>
            <a:r>
              <a:rPr lang="el-GR" altLang="el-GR" dirty="0" smtClean="0"/>
              <a:t>Ποιες είναι οι βασικές λειτουργίες του κράτους?</a:t>
            </a:r>
          </a:p>
          <a:p>
            <a:pPr lvl="1"/>
            <a:r>
              <a:rPr lang="el-GR" altLang="el-GR" dirty="0" smtClean="0"/>
              <a:t>Με </a:t>
            </a:r>
            <a:r>
              <a:rPr lang="el-GR" altLang="el-GR" dirty="0" err="1" smtClean="0"/>
              <a:t>ποιούς</a:t>
            </a:r>
            <a:r>
              <a:rPr lang="el-GR" altLang="el-GR" dirty="0" smtClean="0"/>
              <a:t> τρόπους το κράτος απέκτησε περισσότερες λειτουργίες?</a:t>
            </a:r>
          </a:p>
          <a:p>
            <a:pPr lvl="1"/>
            <a:r>
              <a:rPr lang="el-GR" altLang="el-GR" dirty="0" smtClean="0"/>
              <a:t>Ποια είναι τα κυριότερα χαρακτηριστικά του κράτους?</a:t>
            </a:r>
          </a:p>
          <a:p>
            <a:pPr lvl="1"/>
            <a:r>
              <a:rPr lang="el-GR" altLang="el-GR" dirty="0" smtClean="0"/>
              <a:t>Ποιες μορφές κράτους γνωρίζετε?</a:t>
            </a:r>
          </a:p>
          <a:p>
            <a:pPr lvl="1"/>
            <a:r>
              <a:rPr lang="el-GR" altLang="el-GR" dirty="0" smtClean="0"/>
              <a:t>Ποια είναι τα χαρακτηριστικά ενός προτεκτοράτου?</a:t>
            </a:r>
          </a:p>
          <a:p>
            <a:pPr lvl="1"/>
            <a:r>
              <a:rPr lang="el-GR" altLang="el-GR" dirty="0" smtClean="0"/>
              <a:t>Πότε άρχισαν να διαμορφώνονται οι θεωρίες σχετικά με την έννοια της κυριαρχίας?</a:t>
            </a:r>
          </a:p>
          <a:p>
            <a:pPr lvl="1"/>
            <a:r>
              <a:rPr lang="el-GR" altLang="el-GR" dirty="0" smtClean="0"/>
              <a:t>Τί γνωρίζετε για τον </a:t>
            </a:r>
            <a:r>
              <a:rPr lang="el-GR" altLang="el-GR" dirty="0" err="1" smtClean="0"/>
              <a:t>Thomas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Hobbes</a:t>
            </a:r>
            <a:r>
              <a:rPr lang="el-GR" altLang="el-GR" dirty="0" smtClean="0"/>
              <a:t>?</a:t>
            </a:r>
          </a:p>
          <a:p>
            <a:pPr lvl="1"/>
            <a:r>
              <a:rPr lang="el-GR" altLang="el-GR" dirty="0" smtClean="0"/>
              <a:t>Τί γνωρίζετε για την έννοια του συμβολαίου με τους πολίτες?</a:t>
            </a:r>
            <a:endParaRPr lang="el-GR" alt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err="1" smtClean="0"/>
              <a:t>Βι</a:t>
            </a:r>
            <a:r>
              <a:rPr lang="en-US" altLang="el-GR" dirty="0" smtClean="0"/>
              <a:t>βλιογραφία</a:t>
            </a:r>
            <a:r>
              <a:rPr lang="el-GR" altLang="el-GR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3200" dirty="0"/>
              <a:t>Hall, John A., επ. States in History, Oxford, 1989.</a:t>
            </a:r>
          </a:p>
          <a:p>
            <a:r>
              <a:rPr lang="en-US" altLang="el-GR" sz="3200" dirty="0"/>
              <a:t>Mann, Michael, The Sources of Social Power, τ. 1-2, Cambridge 1986. (</a:t>
            </a:r>
            <a:r>
              <a:rPr lang="en-US" altLang="el-GR" sz="3200" dirty="0" err="1"/>
              <a:t>ελλ</a:t>
            </a:r>
            <a:r>
              <a:rPr lang="en-US" altLang="el-GR" sz="3200" dirty="0"/>
              <a:t>. </a:t>
            </a:r>
            <a:r>
              <a:rPr lang="en-US" altLang="el-GR" sz="3200" dirty="0" err="1"/>
              <a:t>μετάφρ</a:t>
            </a:r>
            <a:r>
              <a:rPr lang="en-US" altLang="el-GR" sz="3200" dirty="0"/>
              <a:t>. </a:t>
            </a:r>
            <a:r>
              <a:rPr lang="en-US" altLang="el-GR" sz="3200" dirty="0" err="1"/>
              <a:t>Οι</a:t>
            </a:r>
            <a:r>
              <a:rPr lang="en-US" altLang="el-GR" sz="3200" dirty="0"/>
              <a:t> π</a:t>
            </a:r>
            <a:r>
              <a:rPr lang="en-US" altLang="el-GR" sz="3200" dirty="0" err="1"/>
              <a:t>ηγές</a:t>
            </a:r>
            <a:r>
              <a:rPr lang="en-US" altLang="el-GR" sz="3200" dirty="0"/>
              <a:t> </a:t>
            </a:r>
            <a:r>
              <a:rPr lang="en-US" altLang="el-GR" sz="3200" dirty="0" err="1"/>
              <a:t>της</a:t>
            </a:r>
            <a:r>
              <a:rPr lang="en-US" altLang="el-GR" sz="3200" dirty="0"/>
              <a:t> </a:t>
            </a:r>
            <a:r>
              <a:rPr lang="en-US" altLang="el-GR" sz="3200" dirty="0" err="1"/>
              <a:t>κοινωνικής</a:t>
            </a:r>
            <a:r>
              <a:rPr lang="en-US" altLang="el-GR" sz="3200" dirty="0"/>
              <a:t> </a:t>
            </a:r>
            <a:r>
              <a:rPr lang="en-US" altLang="el-GR" sz="3200" dirty="0" err="1"/>
              <a:t>εξουσίες</a:t>
            </a:r>
            <a:r>
              <a:rPr lang="en-US" altLang="el-GR" sz="3200" dirty="0"/>
              <a:t>, </a:t>
            </a:r>
            <a:r>
              <a:rPr lang="en-US" altLang="el-GR" sz="3200" dirty="0" err="1"/>
              <a:t>Αθήν</a:t>
            </a:r>
            <a:r>
              <a:rPr lang="en-US" altLang="el-GR" sz="3200" dirty="0"/>
              <a:t>α: Πόλις 2008.</a:t>
            </a:r>
          </a:p>
          <a:p>
            <a:r>
              <a:rPr lang="en-US" altLang="el-GR" sz="3200" dirty="0"/>
              <a:t>Tilly, Charles. Coercion, Capital, and European States, AD 990–1990. Cambridge, Mass., 1990.</a:t>
            </a:r>
          </a:p>
          <a:p>
            <a:pPr marL="0" indent="0">
              <a:buNone/>
            </a:pPr>
            <a:endParaRPr lang="el-GR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err="1" smtClean="0"/>
              <a:t>Βι</a:t>
            </a:r>
            <a:r>
              <a:rPr lang="en-US" altLang="el-GR" dirty="0" smtClean="0"/>
              <a:t>βλιογραφία</a:t>
            </a:r>
            <a:r>
              <a:rPr lang="el-GR" altLang="el-GR" dirty="0" smtClean="0"/>
              <a:t>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z="3600" dirty="0" err="1"/>
              <a:t>Κιτρομηλίδης</a:t>
            </a:r>
            <a:r>
              <a:rPr lang="en-US" altLang="el-GR" sz="3600" dirty="0"/>
              <a:t>, Π. Μ. </a:t>
            </a:r>
            <a:r>
              <a:rPr lang="en-US" altLang="el-GR" sz="3600" dirty="0" err="1"/>
              <a:t>Πολιτικοί</a:t>
            </a:r>
            <a:r>
              <a:rPr lang="en-US" altLang="el-GR" sz="3600" dirty="0"/>
              <a:t> </a:t>
            </a:r>
            <a:r>
              <a:rPr lang="en-US" altLang="el-GR" sz="3600" dirty="0" err="1"/>
              <a:t>στοχ</a:t>
            </a:r>
            <a:r>
              <a:rPr lang="en-US" altLang="el-GR" sz="3600" dirty="0"/>
              <a:t>αστές των νεότερων χρόνων. </a:t>
            </a:r>
            <a:r>
              <a:rPr lang="en-US" altLang="el-GR" sz="3600" dirty="0" err="1"/>
              <a:t>Αθήν</a:t>
            </a:r>
            <a:r>
              <a:rPr lang="en-US" altLang="el-GR" sz="3600" dirty="0"/>
              <a:t>α: Πορεία, 1999.</a:t>
            </a:r>
          </a:p>
          <a:p>
            <a:r>
              <a:rPr lang="en-US" altLang="el-GR" sz="3600" dirty="0" err="1"/>
              <a:t>Μάνεσης</a:t>
            </a:r>
            <a:r>
              <a:rPr lang="en-US" altLang="el-GR" sz="3600" dirty="0"/>
              <a:t>, Α., </a:t>
            </a:r>
            <a:r>
              <a:rPr lang="en-US" altLang="el-GR" sz="3600" dirty="0" err="1"/>
              <a:t>Συντ</a:t>
            </a:r>
            <a:r>
              <a:rPr lang="en-US" altLang="el-GR" sz="3600" dirty="0"/>
              <a:t>αγματική θεωρία και πράξη. </a:t>
            </a:r>
            <a:r>
              <a:rPr lang="en-US" altLang="el-GR" sz="3600" dirty="0" err="1"/>
              <a:t>Θεσσ</a:t>
            </a:r>
            <a:r>
              <a:rPr lang="en-US" altLang="el-GR" sz="3600" dirty="0"/>
              <a:t>αλονίκη, 1980.</a:t>
            </a:r>
          </a:p>
          <a:p>
            <a:r>
              <a:rPr lang="en-US" altLang="el-GR" sz="3600" dirty="0"/>
              <a:t>Σβ</a:t>
            </a:r>
            <a:r>
              <a:rPr lang="en-US" altLang="el-GR" sz="3600" dirty="0" err="1"/>
              <a:t>ολό</a:t>
            </a:r>
            <a:r>
              <a:rPr lang="en-US" altLang="el-GR" sz="3600" dirty="0"/>
              <a:t>πουλος, Κ. Η </a:t>
            </a:r>
            <a:r>
              <a:rPr lang="en-US" altLang="el-GR" sz="3600" dirty="0" err="1"/>
              <a:t>οργάνωση</a:t>
            </a:r>
            <a:r>
              <a:rPr lang="en-US" altLang="el-GR" sz="3600" dirty="0"/>
              <a:t> </a:t>
            </a:r>
            <a:r>
              <a:rPr lang="en-US" altLang="el-GR" sz="3600" dirty="0" err="1"/>
              <a:t>της</a:t>
            </a:r>
            <a:r>
              <a:rPr lang="en-US" altLang="el-GR" sz="3600" dirty="0"/>
              <a:t> </a:t>
            </a:r>
            <a:r>
              <a:rPr lang="en-US" altLang="el-GR" sz="3600" dirty="0" err="1"/>
              <a:t>διεθνούς</a:t>
            </a:r>
            <a:r>
              <a:rPr lang="en-US" altLang="el-GR" sz="3600" dirty="0"/>
              <a:t> </a:t>
            </a:r>
            <a:r>
              <a:rPr lang="en-US" altLang="el-GR" sz="3600" dirty="0" err="1"/>
              <a:t>κοινωνί</a:t>
            </a:r>
            <a:r>
              <a:rPr lang="en-US" altLang="el-GR" sz="3600" dirty="0"/>
              <a:t>ας: ιστορική επισκόπηση. </a:t>
            </a:r>
            <a:r>
              <a:rPr lang="en-US" altLang="el-GR" sz="3600" dirty="0" err="1"/>
              <a:t>Θεσσ</a:t>
            </a:r>
            <a:r>
              <a:rPr lang="en-US" altLang="el-GR" sz="3600" dirty="0"/>
              <a:t>αλονίκη: Σάκκουλας, 1996</a:t>
            </a:r>
            <a:r>
              <a:rPr lang="en-US" altLang="el-GR" sz="3600" dirty="0" smtClean="0"/>
              <a:t>.</a:t>
            </a:r>
            <a:endParaRPr lang="en-US" altLang="el-GR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n-US" dirty="0" err="1"/>
              <a:t>Ενότητ</a:t>
            </a:r>
            <a:r>
              <a:rPr lang="en-US" dirty="0"/>
              <a:t>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3600" dirty="0"/>
              <a:t>Το κράτος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94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07" y="1477949"/>
            <a:ext cx="9071610" cy="4989036"/>
          </a:xfrm>
        </p:spPr>
        <p:txBody>
          <a:bodyPr>
            <a:normAutofit/>
          </a:bodyPr>
          <a:lstStyle/>
          <a:p>
            <a:r>
              <a:rPr lang="el-GR" sz="2205" dirty="0"/>
              <a:t>Το παρόν εκπαιδευτικό υλικό έχει αναπτυχθεί </a:t>
            </a:r>
            <a:r>
              <a:rPr lang="el-GR" sz="2205" dirty="0" err="1"/>
              <a:t>στ</a:t>
            </a:r>
            <a:r>
              <a:rPr lang="en-US" sz="2205" dirty="0"/>
              <a:t>o</a:t>
            </a:r>
            <a:r>
              <a:rPr lang="el-GR" sz="2205" dirty="0"/>
              <a:t> </a:t>
            </a:r>
            <a:r>
              <a:rPr lang="el-GR" sz="2205" dirty="0" err="1"/>
              <a:t>πλαίσι</a:t>
            </a:r>
            <a:r>
              <a:rPr lang="en-US" sz="2205" dirty="0"/>
              <a:t>o</a:t>
            </a:r>
            <a:r>
              <a:rPr lang="el-GR" sz="2205" dirty="0"/>
              <a:t> του εκπαιδευτικού έργου του διδάσκοντα.</a:t>
            </a:r>
            <a:endParaRPr lang="en-US" sz="2205" dirty="0"/>
          </a:p>
          <a:p>
            <a:r>
              <a:rPr lang="el-GR" sz="2205" dirty="0"/>
              <a:t>Το έργο «</a:t>
            </a:r>
            <a:r>
              <a:rPr lang="el-GR" sz="2205" b="1" dirty="0"/>
              <a:t>Ανοικτά Ακαδημαϊκά Μαθήματα στο Πανεπιστήμιο Αθηνών</a:t>
            </a:r>
            <a:r>
              <a:rPr lang="el-GR" sz="2205" dirty="0"/>
              <a:t>» έχει χρηματοδοτήσει μόνο την αναδιαμόρφωση του εκπαιδευτικού υλικού. </a:t>
            </a:r>
            <a:endParaRPr lang="en-US" sz="2205" dirty="0"/>
          </a:p>
          <a:p>
            <a:r>
              <a:rPr lang="el-GR" sz="2205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7" y="5129220"/>
            <a:ext cx="6064539" cy="15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5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9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" y="302737"/>
            <a:ext cx="10079567" cy="1259946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713" y="1716075"/>
            <a:ext cx="9464753" cy="49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5" dirty="0"/>
              <a:t>Το παρόν έργο αποτελεί την έκδοση 1.0.</a:t>
            </a:r>
          </a:p>
        </p:txBody>
      </p:sp>
    </p:spTree>
    <p:extLst>
      <p:ext uri="{BB962C8B-B14F-4D97-AF65-F5344CB8AC3E}">
        <p14:creationId xmlns:p14="http://schemas.microsoft.com/office/powerpoint/2010/main" val="8900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5" dirty="0" err="1"/>
              <a:t>Copyright</a:t>
            </a:r>
            <a:r>
              <a:rPr lang="el-GR" sz="2205" dirty="0"/>
              <a:t> </a:t>
            </a:r>
            <a:r>
              <a:rPr lang="el-GR" sz="2205" dirty="0" err="1"/>
              <a:t>Εθνικόν</a:t>
            </a:r>
            <a:r>
              <a:rPr lang="el-GR" sz="2205" dirty="0"/>
              <a:t> και </a:t>
            </a:r>
            <a:r>
              <a:rPr lang="el-GR" sz="2205" dirty="0" err="1"/>
              <a:t>Καποδιστριακόν</a:t>
            </a:r>
            <a:r>
              <a:rPr lang="el-GR" sz="2205" dirty="0"/>
              <a:t> </a:t>
            </a:r>
            <a:r>
              <a:rPr lang="el-GR" sz="2205" dirty="0" err="1"/>
              <a:t>Πανεπιστήμιον</a:t>
            </a:r>
            <a:r>
              <a:rPr lang="el-GR" sz="2205" dirty="0"/>
              <a:t> Αθηνών</a:t>
            </a:r>
            <a:r>
              <a:rPr lang="en-US" sz="2205" dirty="0"/>
              <a:t>, </a:t>
            </a:r>
            <a:r>
              <a:rPr lang="el-GR" sz="2205" dirty="0" smtClean="0"/>
              <a:t>Κατερίνα </a:t>
            </a:r>
            <a:r>
              <a:rPr lang="el-GR" sz="2205" dirty="0" err="1" smtClean="0"/>
              <a:t>Γαρδίκα</a:t>
            </a:r>
            <a:r>
              <a:rPr lang="el-GR" sz="2205" dirty="0" smtClean="0"/>
              <a:t>, 2015. «ΙΙ 18</a:t>
            </a:r>
            <a:r>
              <a:rPr lang="el-GR" sz="2205" dirty="0"/>
              <a:t>. Νεότερη Ελληνική Ιστορία Α'. Ενότητα 1: </a:t>
            </a:r>
            <a:r>
              <a:rPr lang="el-GR" sz="2205" dirty="0" smtClean="0"/>
              <a:t>Το κράτος.». </a:t>
            </a:r>
            <a:r>
              <a:rPr lang="el-GR" sz="2205" dirty="0"/>
              <a:t>Έκδοση: 1.0. Αθήνα 2015. Διαθέσιμο από τη δικτυακή διεύθυνση: </a:t>
            </a:r>
            <a:r>
              <a:rPr lang="en-US" sz="2205" dirty="0">
                <a:hlinkClick r:id="rId3"/>
              </a:rPr>
              <a:t>http://</a:t>
            </a:r>
            <a:r>
              <a:rPr lang="en-US" sz="2205" dirty="0" smtClean="0">
                <a:hlinkClick r:id="rId3"/>
              </a:rPr>
              <a:t>opencourses.uoa.gr/courses/ARCH1</a:t>
            </a:r>
            <a:r>
              <a:rPr lang="el-GR" sz="2205" dirty="0" smtClean="0"/>
              <a:t>.</a:t>
            </a:r>
            <a:endParaRPr lang="el-GR" sz="2205" dirty="0"/>
          </a:p>
        </p:txBody>
      </p:sp>
    </p:spTree>
    <p:extLst>
      <p:ext uri="{BB962C8B-B14F-4D97-AF65-F5344CB8AC3E}">
        <p14:creationId xmlns:p14="http://schemas.microsoft.com/office/powerpoint/2010/main" val="2069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5400" dirty="0" err="1" smtClean="0"/>
              <a:t>Βι</a:t>
            </a:r>
            <a:r>
              <a:rPr lang="en-US" altLang="el-GR" sz="5400" dirty="0" smtClean="0"/>
              <a:t>βλία</a:t>
            </a:r>
            <a:r>
              <a:rPr lang="el-GR" altLang="el-GR" sz="5400" dirty="0" smtClean="0"/>
              <a:t> (Β)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3600" b="1" dirty="0"/>
              <a:t>Επ</a:t>
            </a:r>
            <a:r>
              <a:rPr lang="en-US" altLang="el-GR" sz="3600" b="1" dirty="0" err="1"/>
              <a:t>ιλογή</a:t>
            </a:r>
            <a:r>
              <a:rPr lang="en-US" altLang="el-GR" sz="3600" b="1" dirty="0"/>
              <a:t> Β: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l-GR" sz="3600" dirty="0" smtClean="0"/>
              <a:t>Γ.Β</a:t>
            </a:r>
            <a:r>
              <a:rPr lang="en-US" altLang="el-GR" sz="3600" dirty="0"/>
              <a:t>. </a:t>
            </a:r>
            <a:r>
              <a:rPr lang="en-US" altLang="el-GR" sz="3600" dirty="0" err="1"/>
              <a:t>Δερτιλής</a:t>
            </a:r>
            <a:r>
              <a:rPr lang="en-US" altLang="el-GR" sz="3600" dirty="0"/>
              <a:t>, </a:t>
            </a:r>
            <a:r>
              <a:rPr lang="en-US" altLang="el-GR" sz="3600" i="1" dirty="0" err="1"/>
              <a:t>Ιστορί</a:t>
            </a:r>
            <a:r>
              <a:rPr lang="en-US" altLang="el-GR" sz="3600" i="1" dirty="0"/>
              <a:t>α του ελληνικού κράτους, 1830-1920</a:t>
            </a:r>
            <a:r>
              <a:rPr lang="en-US" altLang="el-GR" sz="3600" dirty="0"/>
              <a:t>, τ.1-2, Αθήνα: Εστία 2005.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l-GR" sz="3600" i="1" dirty="0" err="1" smtClean="0"/>
              <a:t>Ιστορί</a:t>
            </a:r>
            <a:r>
              <a:rPr lang="en-US" altLang="el-GR" sz="3600" i="1" dirty="0" smtClean="0"/>
              <a:t>α </a:t>
            </a:r>
            <a:r>
              <a:rPr lang="en-US" altLang="el-GR" sz="3600" i="1" dirty="0"/>
              <a:t>του Νέου Ελληνισμού 1770-2000</a:t>
            </a:r>
            <a:r>
              <a:rPr lang="en-US" altLang="el-GR" sz="3600" dirty="0"/>
              <a:t>. </a:t>
            </a:r>
            <a:r>
              <a:rPr lang="en-US" altLang="el-GR" sz="3600" dirty="0" err="1"/>
              <a:t>Τόμος</a:t>
            </a:r>
            <a:r>
              <a:rPr lang="en-US" altLang="el-GR" sz="3600" dirty="0"/>
              <a:t> 7ος: </a:t>
            </a:r>
            <a:r>
              <a:rPr lang="en-US" altLang="el-GR" sz="3600" i="1" dirty="0"/>
              <a:t>Ο </a:t>
            </a:r>
            <a:r>
              <a:rPr lang="en-US" altLang="el-GR" sz="3600" i="1" dirty="0" err="1"/>
              <a:t>Μεσο</a:t>
            </a:r>
            <a:r>
              <a:rPr lang="en-US" altLang="el-GR" sz="3600" i="1" dirty="0"/>
              <a:t>πόλεμος, 1922-1940. Από </a:t>
            </a:r>
            <a:r>
              <a:rPr lang="en-US" altLang="el-GR" sz="3600" i="1" dirty="0" err="1"/>
              <a:t>την</a:t>
            </a:r>
            <a:r>
              <a:rPr lang="en-US" altLang="el-GR" sz="3600" i="1" dirty="0"/>
              <a:t> Αβα</a:t>
            </a:r>
            <a:r>
              <a:rPr lang="en-US" altLang="el-GR" sz="3600" i="1" dirty="0" err="1"/>
              <a:t>σίλευτη</a:t>
            </a:r>
            <a:r>
              <a:rPr lang="en-US" altLang="el-GR" sz="3600" i="1" dirty="0"/>
              <a:t> </a:t>
            </a:r>
            <a:r>
              <a:rPr lang="en-US" altLang="el-GR" sz="3600" i="1" dirty="0" err="1"/>
              <a:t>Δημοκρ</a:t>
            </a:r>
            <a:r>
              <a:rPr lang="en-US" altLang="el-GR" sz="3600" i="1" dirty="0"/>
              <a:t>ατία στη Δικτατορία της 4ης Αυγούστου</a:t>
            </a:r>
            <a:r>
              <a:rPr lang="en-US" altLang="el-GR" sz="3600" dirty="0"/>
              <a:t>, Αθήνα: Ελληνικά Γράμματα 2003. (</a:t>
            </a:r>
            <a:r>
              <a:rPr lang="en-US" altLang="el-GR" sz="3600" dirty="0" err="1"/>
              <a:t>έως</a:t>
            </a:r>
            <a:r>
              <a:rPr lang="en-US" altLang="el-GR" sz="3600" dirty="0"/>
              <a:t> σ. 210.)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-178875"/>
            <a:ext cx="9071610" cy="1259946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32" y="842944"/>
            <a:ext cx="9842560" cy="1587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5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205" dirty="0" err="1"/>
              <a:t>κ.λ.π</a:t>
            </a:r>
            <a:r>
              <a:rPr lang="el-GR" sz="2205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205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41" y="2668580"/>
            <a:ext cx="1817342" cy="6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032" y="3224209"/>
            <a:ext cx="9961063" cy="3810023"/>
          </a:xfrm>
          <a:prstGeom prst="rect">
            <a:avLst/>
          </a:prstGeom>
        </p:spPr>
        <p:txBody>
          <a:bodyPr vert="horz" wrap="square" lIns="100796" tIns="50398" rIns="100796" bIns="50398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77979" indent="-377979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4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46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5" dirty="0" err="1"/>
              <a:t>τ</a:t>
            </a:r>
            <a:r>
              <a:rPr lang="en-US" sz="2205" dirty="0"/>
              <a:t>ο </a:t>
            </a:r>
            <a:r>
              <a:rPr lang="en-US" sz="2205" dirty="0" err="1"/>
              <a:t>Σημείωμ</a:t>
            </a:r>
            <a:r>
              <a:rPr lang="en-US" sz="2205" dirty="0"/>
              <a:t>α Αναφοράς</a:t>
            </a:r>
            <a:endParaRPr lang="el-GR" sz="2205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5" dirty="0" err="1"/>
              <a:t>τ</a:t>
            </a:r>
            <a:r>
              <a:rPr lang="en-US" sz="2205" dirty="0"/>
              <a:t>ο </a:t>
            </a:r>
            <a:r>
              <a:rPr lang="en-US" sz="2205" dirty="0" err="1"/>
              <a:t>Σημείωμ</a:t>
            </a:r>
            <a:r>
              <a:rPr lang="en-US" sz="2205" dirty="0"/>
              <a:t>α Αδειοδότησης</a:t>
            </a:r>
            <a:endParaRPr lang="el-GR" sz="2205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5" dirty="0" err="1"/>
              <a:t>τ</a:t>
            </a:r>
            <a:r>
              <a:rPr lang="en-US" sz="2205" dirty="0"/>
              <a:t>η </a:t>
            </a:r>
            <a:r>
              <a:rPr lang="en-US" sz="2205" dirty="0" err="1"/>
              <a:t>δήλωση</a:t>
            </a:r>
            <a:r>
              <a:rPr lang="en-US" sz="2205" dirty="0"/>
              <a:t> </a:t>
            </a:r>
            <a:r>
              <a:rPr lang="el-GR" sz="2205" dirty="0" err="1"/>
              <a:t>Δ</a:t>
            </a:r>
            <a:r>
              <a:rPr lang="en-US" sz="2205" dirty="0"/>
              <a:t>ια</a:t>
            </a:r>
            <a:r>
              <a:rPr lang="en-US" sz="2205" dirty="0" err="1"/>
              <a:t>τήρησης</a:t>
            </a:r>
            <a:r>
              <a:rPr lang="en-US" sz="2205" dirty="0"/>
              <a:t> Σημειωμάτων</a:t>
            </a:r>
            <a:endParaRPr lang="el-GR" sz="2205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5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646" dirty="0"/>
              <a:t>μαζί με τους συνοδευόμενους </a:t>
            </a:r>
            <a:r>
              <a:rPr lang="el-GR" sz="2646" dirty="0" err="1"/>
              <a:t>υπερσυνδέσμους</a:t>
            </a:r>
            <a:r>
              <a:rPr lang="el-GR" sz="2646" dirty="0"/>
              <a:t>.</a:t>
            </a:r>
          </a:p>
          <a:p>
            <a:endParaRPr lang="el-GR" sz="2205" dirty="0"/>
          </a:p>
        </p:txBody>
      </p:sp>
    </p:spTree>
    <p:extLst>
      <p:ext uri="{BB962C8B-B14F-4D97-AF65-F5344CB8AC3E}">
        <p14:creationId xmlns:p14="http://schemas.microsoft.com/office/powerpoint/2010/main" val="35215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" y="-109562"/>
            <a:ext cx="10079567" cy="1259946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(1/4)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7" y="1716075"/>
            <a:ext cx="9763185" cy="4989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εικόνων/φωτογραφιών :</a:t>
            </a:r>
          </a:p>
          <a:p>
            <a:pPr marL="0" indent="0">
              <a:buNone/>
            </a:pPr>
            <a:r>
              <a:rPr lang="en-US" sz="2000" dirty="0"/>
              <a:t>1. "Europe map 1648". Licensed under CC BY-SA 3.0 via Wikimedia Commons - </a:t>
            </a:r>
            <a:r>
              <a:rPr lang="en-US" sz="2000" dirty="0">
                <a:hlinkClick r:id="rId3"/>
              </a:rPr>
              <a:t>https://commons.wikimedia.org/wiki/File:Europe_map_1648.PNG#/</a:t>
            </a:r>
            <a:r>
              <a:rPr lang="en-US" sz="2000" dirty="0" smtClean="0">
                <a:hlinkClick r:id="rId3"/>
              </a:rPr>
              <a:t>media/File:Europe_map_1648.PNG</a:t>
            </a:r>
            <a:r>
              <a:rPr lang="el-GR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2000" dirty="0" err="1"/>
              <a:t>Bodin</a:t>
            </a:r>
            <a:r>
              <a:rPr lang="en-US" sz="2000" dirty="0"/>
              <a:t>, Jean (1530-1596), 1576: Six Livres de la </a:t>
            </a:r>
            <a:r>
              <a:rPr lang="en-US" sz="2000" dirty="0" err="1"/>
              <a:t>République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http://gallica.bnf.fr/ark:/</a:t>
            </a:r>
            <a:r>
              <a:rPr lang="en-US" sz="2000" dirty="0" smtClean="0">
                <a:hlinkClick r:id="rId4"/>
              </a:rPr>
              <a:t>12148/bpt6k536293/f1.double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3. </a:t>
            </a:r>
            <a:r>
              <a:rPr lang="en-US" sz="2000" dirty="0" err="1"/>
              <a:t>Bodin</a:t>
            </a:r>
            <a:r>
              <a:rPr lang="en-US" sz="2000" dirty="0"/>
              <a:t>, Jean (1530-1596), 1576: Six Livres de la </a:t>
            </a:r>
            <a:r>
              <a:rPr lang="en-US" sz="2000" dirty="0" err="1"/>
              <a:t>République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http://gallica.bnf.fr/ark:/</a:t>
            </a:r>
            <a:r>
              <a:rPr lang="en-US" sz="2000" dirty="0" smtClean="0">
                <a:hlinkClick r:id="rId4"/>
              </a:rPr>
              <a:t>12148/bpt6k536293/f1.double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945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" y="-109562"/>
            <a:ext cx="10079567" cy="1259946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Τρίτων </a:t>
            </a:r>
            <a:r>
              <a:rPr lang="el-GR" dirty="0" smtClean="0"/>
              <a:t>(2/4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7" y="1716075"/>
            <a:ext cx="9763185" cy="4989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εικόνων/φωτογραφιών :</a:t>
            </a:r>
          </a:p>
          <a:p>
            <a:pPr marL="0" indent="0">
              <a:buNone/>
            </a:pPr>
            <a:r>
              <a:rPr lang="en-US" sz="2000" dirty="0"/>
              <a:t>4. "Hugo-Grotius" by Unknown copied from http://www.lib.uconn.edu/online/research/speclib/ASC/Exhibits/Images/plates.jpg.original image from 1670 </a:t>
            </a:r>
            <a:r>
              <a:rPr lang="en-US" sz="2000" dirty="0" err="1"/>
              <a:t>text.User</a:t>
            </a:r>
            <a:r>
              <a:rPr lang="en-US" sz="2000" dirty="0"/>
              <a:t> </a:t>
            </a:r>
            <a:r>
              <a:rPr lang="en-US" sz="2000" dirty="0" err="1"/>
              <a:t>Kingturtle</a:t>
            </a:r>
            <a:r>
              <a:rPr lang="en-US" sz="2000" dirty="0"/>
              <a:t> on </a:t>
            </a:r>
            <a:r>
              <a:rPr lang="en-US" sz="2000" dirty="0" err="1"/>
              <a:t>en.wikipedia</a:t>
            </a:r>
            <a:r>
              <a:rPr lang="en-US" sz="2000" dirty="0"/>
              <a:t>. Licensed under Public Domain via Wikimedia Commons - </a:t>
            </a:r>
            <a:r>
              <a:rPr lang="en-US" sz="2000" dirty="0">
                <a:hlinkClick r:id="rId3"/>
              </a:rPr>
              <a:t>https://commons.wikimedia.org/wiki/File:Hugo-Grotius.jpg#/</a:t>
            </a:r>
            <a:r>
              <a:rPr lang="en-US" sz="2000" dirty="0" smtClean="0">
                <a:hlinkClick r:id="rId3"/>
              </a:rPr>
              <a:t>media/File:Hugo-Grotius.jpg</a:t>
            </a:r>
            <a:r>
              <a:rPr lang="el-GR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5. "Leviathan livre" by The original uploader was </a:t>
            </a:r>
            <a:r>
              <a:rPr lang="en-US" sz="2000" dirty="0" err="1"/>
              <a:t>Anarkman</a:t>
            </a:r>
            <a:r>
              <a:rPr lang="en-US" sz="2000" dirty="0"/>
              <a:t> at French Wikipedia - Transferred from </a:t>
            </a:r>
            <a:r>
              <a:rPr lang="en-US" sz="2000" dirty="0" err="1"/>
              <a:t>fr.wikipedia</a:t>
            </a:r>
            <a:r>
              <a:rPr lang="en-US" sz="2000" dirty="0"/>
              <a:t> to Commons by Bloody-</a:t>
            </a:r>
            <a:r>
              <a:rPr lang="en-US" sz="2000" dirty="0" err="1"/>
              <a:t>libu</a:t>
            </a:r>
            <a:r>
              <a:rPr lang="en-US" sz="2000" dirty="0"/>
              <a:t> using </a:t>
            </a:r>
            <a:r>
              <a:rPr lang="en-US" sz="2000" dirty="0" err="1"/>
              <a:t>CommonsHelper</a:t>
            </a:r>
            <a:r>
              <a:rPr lang="en-US" sz="2000" dirty="0"/>
              <a:t>.. Licensed under Public Domain via Wikimedia Commons - </a:t>
            </a:r>
            <a:r>
              <a:rPr lang="en-US" sz="2000" dirty="0">
                <a:hlinkClick r:id="rId4"/>
              </a:rPr>
              <a:t>https://commons.wikimedia.org/wiki/File:Leviathan_livre.jpg#/</a:t>
            </a:r>
            <a:r>
              <a:rPr lang="en-US" sz="2000" dirty="0" smtClean="0">
                <a:hlinkClick r:id="rId4"/>
              </a:rPr>
              <a:t>media/File:Leviathan_livre.jpg</a:t>
            </a:r>
            <a:r>
              <a:rPr lang="el-GR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6. "Locke treatises of government page". Licensed under Public Domain via Wikimedia Commons - </a:t>
            </a:r>
            <a:r>
              <a:rPr lang="en-US" sz="2000" dirty="0">
                <a:hlinkClick r:id="rId5"/>
              </a:rPr>
              <a:t>https://commons.wikimedia.org/wiki/File:Locke_treatises_of_government_page.jpg#/</a:t>
            </a:r>
            <a:r>
              <a:rPr lang="en-US" sz="2000" dirty="0" smtClean="0">
                <a:hlinkClick r:id="rId5"/>
              </a:rPr>
              <a:t>media/File:Locke_treatises_of_government_page.jpg</a:t>
            </a:r>
            <a:r>
              <a:rPr lang="el-GR" sz="2000" dirty="0" smtClean="0"/>
              <a:t>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514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" y="-109562"/>
            <a:ext cx="10079567" cy="1259946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Τρίτων </a:t>
            </a:r>
            <a:r>
              <a:rPr lang="el-GR" dirty="0" smtClean="0"/>
              <a:t>(3/4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7" y="1716075"/>
            <a:ext cx="9763185" cy="4989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εικόνων/φωτογραφιών :</a:t>
            </a:r>
          </a:p>
          <a:p>
            <a:pPr marL="0" indent="0">
              <a:buNone/>
            </a:pPr>
            <a:r>
              <a:rPr lang="en-US" sz="2000" dirty="0"/>
              <a:t>7. </a:t>
            </a:r>
            <a:r>
              <a:rPr lang="en-US" sz="2000" dirty="0">
                <a:hlinkClick r:id="rId3"/>
              </a:rPr>
              <a:t>https://commons.wikimedia.org/wiki/File:Jean-Jacques_Rousseau_%</a:t>
            </a:r>
            <a:r>
              <a:rPr lang="en-US" sz="2000" dirty="0" smtClean="0">
                <a:hlinkClick r:id="rId3"/>
              </a:rPr>
              <a:t>28painted_portrait%29.jpg</a:t>
            </a:r>
            <a:r>
              <a:rPr lang="el-GR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n-US" sz="2000" dirty="0" smtClean="0"/>
              <a:t>8</a:t>
            </a:r>
            <a:r>
              <a:rPr lang="en-US" sz="2000" dirty="0"/>
              <a:t>. "</a:t>
            </a:r>
            <a:r>
              <a:rPr lang="en-US" sz="2000" dirty="0" err="1"/>
              <a:t>AdamSmith</a:t>
            </a:r>
            <a:r>
              <a:rPr lang="en-US" sz="2000" dirty="0"/>
              <a:t>" </a:t>
            </a:r>
            <a:r>
              <a:rPr lang="el-GR" sz="2000" dirty="0"/>
              <a:t>από τον</a:t>
            </a:r>
            <a:r>
              <a:rPr lang="en-US" sz="2000" dirty="0"/>
              <a:t> Etching created by </a:t>
            </a:r>
            <a:r>
              <a:rPr lang="en-US" sz="2000" dirty="0" err="1"/>
              <a:t>Cadell</a:t>
            </a:r>
            <a:r>
              <a:rPr lang="en-US" sz="2000" dirty="0"/>
              <a:t> and Davies (1811), John Horsburgh (1828) or R.C. Bell (1872). The original depiction of Smith was created in 1787 by James </a:t>
            </a:r>
            <a:r>
              <a:rPr lang="en-US" sz="2000" dirty="0" err="1"/>
              <a:t>Tassie</a:t>
            </a:r>
            <a:r>
              <a:rPr lang="en-US" sz="2000" dirty="0"/>
              <a:t> in the form of an enamel paste medallion. Smith did not usually sit for his portrait, so a considerable number of engravings and busts of Smith were made not from observation but from the same enamel medallion produced by </a:t>
            </a:r>
            <a:r>
              <a:rPr lang="en-US" sz="2000" dirty="0" err="1"/>
              <a:t>Tassie</a:t>
            </a:r>
            <a:r>
              <a:rPr lang="en-US" sz="2000" dirty="0"/>
              <a:t>, an artist who could convince Smith to sit. -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www.library.hbs.edu/hc/collections/kress/kress_img/adam_smith2.htm</a:t>
            </a:r>
            <a:r>
              <a:rPr lang="en-US" sz="2000" dirty="0" smtClean="0"/>
              <a:t>. </a:t>
            </a:r>
            <a:r>
              <a:rPr lang="el-GR" sz="2000" dirty="0"/>
              <a:t>Υπό την άδεια Κοινό Κτήμα μέσω</a:t>
            </a:r>
            <a:r>
              <a:rPr lang="en-US" sz="2000" dirty="0"/>
              <a:t> Wikimedia Commons - </a:t>
            </a:r>
            <a:r>
              <a:rPr lang="en-US" sz="2000" dirty="0">
                <a:hlinkClick r:id="rId5"/>
              </a:rPr>
              <a:t>https://commons.wikimedia.org/wiki/File:AdamSmith.jpg#/</a:t>
            </a:r>
            <a:r>
              <a:rPr lang="en-US" sz="2000" dirty="0" smtClean="0">
                <a:hlinkClick r:id="rId5"/>
              </a:rPr>
              <a:t>media/File:AdamSmith.jpg</a:t>
            </a:r>
            <a:r>
              <a:rPr lang="el-GR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9. Hegel, G. W. F. (1770-1831), 1821: </a:t>
            </a:r>
            <a:r>
              <a:rPr lang="en-US" sz="2000" dirty="0" err="1"/>
              <a:t>Naturrecht</a:t>
            </a:r>
            <a:r>
              <a:rPr lang="en-US" sz="2000" dirty="0"/>
              <a:t> und </a:t>
            </a:r>
            <a:r>
              <a:rPr lang="en-US" sz="2000" dirty="0" err="1"/>
              <a:t>Staatswissenschaft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Grundrisse</a:t>
            </a:r>
            <a:r>
              <a:rPr lang="en-US" sz="2000" dirty="0"/>
              <a:t>,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www.hegel.net/es/La_Biografia_de_Hegel.pdf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248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" y="-109562"/>
            <a:ext cx="10079567" cy="1259946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Τρίτων </a:t>
            </a:r>
            <a:r>
              <a:rPr lang="el-GR" dirty="0" smtClean="0"/>
              <a:t>(4/4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7" y="1716075"/>
            <a:ext cx="9763185" cy="4989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εικόνων/φωτογραφιών :</a:t>
            </a:r>
          </a:p>
          <a:p>
            <a:pPr marL="0" indent="0">
              <a:buNone/>
            </a:pPr>
            <a:r>
              <a:rPr lang="en-US" sz="2000" dirty="0"/>
              <a:t>10. "</a:t>
            </a:r>
            <a:r>
              <a:rPr lang="en-US" sz="2000" dirty="0" err="1"/>
              <a:t>JohnStuartMill</a:t>
            </a:r>
            <a:r>
              <a:rPr lang="en-US" sz="2000" dirty="0"/>
              <a:t>". Licensed under Public Domain via Commons - </a:t>
            </a:r>
            <a:r>
              <a:rPr lang="en-US" sz="2000" dirty="0">
                <a:hlinkClick r:id="rId3"/>
              </a:rPr>
              <a:t>https://commons.wikimedia.org/wiki/File:JohnStuartMill.JPG#/</a:t>
            </a:r>
            <a:r>
              <a:rPr lang="en-US" sz="2000" dirty="0" smtClean="0">
                <a:hlinkClick r:id="rId3"/>
              </a:rPr>
              <a:t>media/File:JohnStuartMill.JPG</a:t>
            </a:r>
            <a:r>
              <a:rPr lang="el-GR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11. "</a:t>
            </a:r>
            <a:r>
              <a:rPr lang="en-US" sz="2000" dirty="0" err="1"/>
              <a:t>MarxKapital</a:t>
            </a:r>
            <a:r>
              <a:rPr lang="en-US" sz="2000" dirty="0"/>
              <a:t>" by Karl Marx - From </a:t>
            </a:r>
            <a:r>
              <a:rPr lang="en-US" sz="2000" dirty="0" err="1"/>
              <a:t>nl</a:t>
            </a:r>
            <a:r>
              <a:rPr lang="en-US" sz="2000" dirty="0"/>
              <a:t> wiki [1]. Licensed under Public Domain via Wikimedia Commons - </a:t>
            </a:r>
            <a:r>
              <a:rPr lang="en-US" sz="2000" dirty="0">
                <a:hlinkClick r:id="rId4"/>
              </a:rPr>
              <a:t>https://commons.wikimedia.org/wiki/File:MarxKapital.jpg#/</a:t>
            </a:r>
            <a:r>
              <a:rPr lang="en-US" sz="2000" dirty="0" smtClean="0">
                <a:hlinkClick r:id="rId4"/>
              </a:rPr>
              <a:t>media/File:MarxKapital.jpg</a:t>
            </a:r>
            <a:r>
              <a:rPr lang="el-GR" sz="2000" dirty="0" smtClean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12. Weber, Max (1864-1920), 1922: </a:t>
            </a:r>
            <a:r>
              <a:rPr lang="en-US" sz="2000" dirty="0" err="1"/>
              <a:t>Wirtschaft</a:t>
            </a:r>
            <a:r>
              <a:rPr lang="en-US" sz="2000" dirty="0"/>
              <a:t> und </a:t>
            </a:r>
            <a:r>
              <a:rPr lang="en-US" sz="2000" dirty="0" err="1"/>
              <a:t>Gesellschaft</a:t>
            </a:r>
            <a:r>
              <a:rPr lang="en-US" sz="2000" dirty="0"/>
              <a:t>,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sociology.wikia.com/wiki/File:Max_Weber.jpg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484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l-GR" sz="2800" dirty="0"/>
              <a:t>ΧΡΟΝΟΛΟΓΙΟ ΝΕΟΛΛΗΝΙΚΗΣ ΙΣΤΟΡΙΑΣ </a:t>
            </a:r>
            <a:r>
              <a:rPr lang="en-US" altLang="el-GR" sz="2800" dirty="0" smtClean="0"/>
              <a:t>1821-1945</a:t>
            </a:r>
            <a:r>
              <a:rPr lang="el-GR" altLang="el-GR" sz="2800" dirty="0"/>
              <a:t> (</a:t>
            </a:r>
            <a:r>
              <a:rPr lang="el-GR" altLang="el-GR" sz="2800" dirty="0" smtClean="0"/>
              <a:t>1/8)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00" y="1493837"/>
            <a:ext cx="9072563" cy="49890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 smtClean="0"/>
              <a:t>1821 </a:t>
            </a:r>
            <a:r>
              <a:rPr lang="en-US" altLang="el-GR" sz="3600" dirty="0" err="1"/>
              <a:t>Φε</a:t>
            </a:r>
            <a:r>
              <a:rPr lang="en-US" altLang="el-GR" sz="3600" dirty="0"/>
              <a:t>βρουάριος-Μάρτιος</a:t>
            </a:r>
            <a:br>
              <a:rPr lang="en-US" altLang="el-GR" sz="3600" dirty="0"/>
            </a:br>
            <a:r>
              <a:rPr lang="en-US" altLang="el-GR" sz="3600" dirty="0"/>
              <a:t>Ξέσπασμα Ελληνικής </a:t>
            </a:r>
            <a:r>
              <a:rPr lang="en-US" altLang="el-GR" sz="3600" dirty="0" smtClean="0"/>
              <a:t>Επανάστασης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1827 </a:t>
            </a:r>
            <a:r>
              <a:rPr lang="en-US" altLang="el-GR" sz="3600" dirty="0" err="1" smtClean="0"/>
              <a:t>Ιούλιος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err="1" smtClean="0"/>
              <a:t>Συνθήκη</a:t>
            </a:r>
            <a:r>
              <a:rPr lang="en-US" altLang="el-GR" sz="3600" dirty="0" smtClean="0"/>
              <a:t> </a:t>
            </a:r>
            <a:r>
              <a:rPr lang="en-US" altLang="el-GR" sz="3600" dirty="0" err="1" smtClean="0"/>
              <a:t>Λονδίνου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1828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smtClean="0"/>
              <a:t>Ο </a:t>
            </a:r>
            <a:r>
              <a:rPr lang="en-US" altLang="el-GR" sz="3600" dirty="0" err="1"/>
              <a:t>Ιωάννης</a:t>
            </a:r>
            <a:r>
              <a:rPr lang="en-US" altLang="el-GR" sz="3600" dirty="0"/>
              <a:t> Καπ</a:t>
            </a:r>
            <a:r>
              <a:rPr lang="en-US" altLang="el-GR" sz="3600" dirty="0" err="1"/>
              <a:t>οδίστρι</a:t>
            </a:r>
            <a:r>
              <a:rPr lang="en-US" altLang="el-GR" sz="3600" dirty="0"/>
              <a:t>ας </a:t>
            </a:r>
            <a:r>
              <a:rPr lang="en-US" altLang="el-GR" sz="3600" dirty="0" smtClean="0"/>
              <a:t>κυβερνήτης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1831 </a:t>
            </a:r>
            <a:r>
              <a:rPr lang="en-US" altLang="el-GR" sz="3600" dirty="0" err="1" smtClean="0"/>
              <a:t>Σε</a:t>
            </a:r>
            <a:r>
              <a:rPr lang="en-US" altLang="el-GR" sz="3600" dirty="0" smtClean="0"/>
              <a:t>πτέμβριος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err="1" smtClean="0"/>
              <a:t>Δολοφονί</a:t>
            </a:r>
            <a:r>
              <a:rPr lang="en-US" altLang="el-GR" sz="3600" dirty="0" smtClean="0"/>
              <a:t>α Καποδίστρια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1830 </a:t>
            </a:r>
            <a:r>
              <a:rPr lang="en-US" altLang="el-GR" sz="3600" dirty="0" err="1" smtClean="0"/>
              <a:t>Φε</a:t>
            </a:r>
            <a:r>
              <a:rPr lang="en-US" altLang="el-GR" sz="3600" dirty="0" smtClean="0"/>
              <a:t>βρουάριος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err="1" smtClean="0"/>
              <a:t>Πρωτόκολλο</a:t>
            </a:r>
            <a:r>
              <a:rPr lang="en-US" altLang="el-GR" sz="3600" dirty="0" smtClean="0"/>
              <a:t> </a:t>
            </a:r>
            <a:r>
              <a:rPr lang="en-US" altLang="el-GR" sz="3600" dirty="0" err="1"/>
              <a:t>Λονδίνου</a:t>
            </a:r>
            <a:r>
              <a:rPr lang="en-US" altLang="el-GR" sz="3600" dirty="0"/>
              <a:t>: α</a:t>
            </a:r>
            <a:r>
              <a:rPr lang="en-US" altLang="el-GR" sz="3600" dirty="0" err="1"/>
              <a:t>νεξ</a:t>
            </a:r>
            <a:r>
              <a:rPr lang="en-US" altLang="el-GR" sz="3600" dirty="0"/>
              <a:t>αρτησία </a:t>
            </a:r>
            <a:r>
              <a:rPr lang="en-US" altLang="el-GR" sz="3600" dirty="0" smtClean="0"/>
              <a:t>Ελλάδας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1832 </a:t>
            </a:r>
            <a:r>
              <a:rPr lang="en-US" altLang="el-GR" sz="3600" dirty="0" err="1" smtClean="0"/>
              <a:t>Μάϊος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err="1" smtClean="0"/>
              <a:t>Συνθήκη</a:t>
            </a:r>
            <a:r>
              <a:rPr lang="en-US" altLang="el-GR" sz="3600" dirty="0" smtClean="0"/>
              <a:t> </a:t>
            </a:r>
            <a:r>
              <a:rPr lang="en-US" altLang="el-GR" sz="3600" dirty="0" err="1"/>
              <a:t>Λονδίνου</a:t>
            </a:r>
            <a:r>
              <a:rPr lang="en-US" altLang="el-GR" sz="3600" dirty="0"/>
              <a:t>: ο </a:t>
            </a:r>
            <a:r>
              <a:rPr lang="en-US" altLang="el-GR" sz="3600" dirty="0" err="1"/>
              <a:t>Όθων</a:t>
            </a:r>
            <a:r>
              <a:rPr lang="en-US" altLang="el-GR" sz="3600" dirty="0"/>
              <a:t> βα</a:t>
            </a:r>
            <a:r>
              <a:rPr lang="en-US" altLang="el-GR" sz="3600" dirty="0" err="1"/>
              <a:t>σιλιάς</a:t>
            </a:r>
            <a:r>
              <a:rPr lang="en-US" altLang="el-GR" sz="3600" dirty="0"/>
              <a:t> </a:t>
            </a:r>
            <a:r>
              <a:rPr lang="en-US" altLang="el-GR" sz="3600" dirty="0" err="1"/>
              <a:t>της</a:t>
            </a:r>
            <a:r>
              <a:rPr lang="en-US" altLang="el-GR" sz="3600" dirty="0"/>
              <a:t> </a:t>
            </a:r>
            <a:r>
              <a:rPr lang="en-US" altLang="el-GR" sz="3600" dirty="0" err="1"/>
              <a:t>Ελλάδ</a:t>
            </a:r>
            <a:r>
              <a:rPr lang="en-US" altLang="el-GR" sz="3600" dirty="0"/>
              <a:t>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l-GR" sz="2800" dirty="0"/>
              <a:t>ΧΡΟΝΟΛΟΓΙΟ ΝΕΟΛΛΗΝΙΚΗΣ ΙΣΤΟΡΙΑΣ </a:t>
            </a:r>
            <a:r>
              <a:rPr lang="en-US" altLang="el-GR" sz="2800" dirty="0" smtClean="0"/>
              <a:t>1821-1945</a:t>
            </a:r>
            <a:r>
              <a:rPr lang="el-GR" altLang="el-GR" sz="2800" dirty="0" smtClean="0"/>
              <a:t> (2/8)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00" y="1493837"/>
            <a:ext cx="9072563" cy="4989036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1843 3 </a:t>
            </a:r>
            <a:r>
              <a:rPr lang="en-US" altLang="el-GR" sz="3600" dirty="0" err="1"/>
              <a:t>Σε</a:t>
            </a:r>
            <a:r>
              <a:rPr lang="en-US" altLang="el-GR" sz="3600" dirty="0"/>
              <a:t>πτεμβρίου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Συντ</a:t>
            </a:r>
            <a:r>
              <a:rPr lang="en-US" altLang="el-GR" sz="3600" dirty="0"/>
              <a:t>αγματική </a:t>
            </a:r>
            <a:r>
              <a:rPr lang="en-US" altLang="el-GR" sz="3600" dirty="0" smtClean="0"/>
              <a:t>επανάσταση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1844 </a:t>
            </a:r>
            <a:r>
              <a:rPr lang="en-US" altLang="el-GR" sz="3600" dirty="0" err="1"/>
              <a:t>Μάρτιος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Πρώτο</a:t>
            </a:r>
            <a:r>
              <a:rPr lang="en-US" altLang="el-GR" sz="3600" dirty="0"/>
              <a:t> </a:t>
            </a:r>
            <a:r>
              <a:rPr lang="en-US" altLang="el-GR" sz="3600" dirty="0" err="1"/>
              <a:t>ελληνικό</a:t>
            </a:r>
            <a:r>
              <a:rPr lang="en-US" altLang="el-GR" sz="3600" dirty="0"/>
              <a:t> </a:t>
            </a:r>
            <a:r>
              <a:rPr lang="en-US" altLang="el-GR" sz="3600" dirty="0" err="1" smtClean="0"/>
              <a:t>σύντ</a:t>
            </a:r>
            <a:r>
              <a:rPr lang="en-US" altLang="el-GR" sz="3600" dirty="0" smtClean="0"/>
              <a:t>αγμα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1853 – 1856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Κριμ</a:t>
            </a:r>
            <a:r>
              <a:rPr lang="en-US" altLang="el-GR" sz="3600" dirty="0"/>
              <a:t>αϊκός </a:t>
            </a:r>
            <a:r>
              <a:rPr lang="en-US" altLang="el-GR" sz="3600" dirty="0" smtClean="0"/>
              <a:t>πόλεμος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1854 </a:t>
            </a:r>
            <a:r>
              <a:rPr lang="en-US" altLang="el-GR" sz="3600" dirty="0" err="1"/>
              <a:t>Μάϊος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/>
              <a:t>Υπ</a:t>
            </a:r>
            <a:r>
              <a:rPr lang="en-US" altLang="el-GR" sz="3600" dirty="0" err="1"/>
              <a:t>ουργείο</a:t>
            </a:r>
            <a:r>
              <a:rPr lang="en-US" altLang="el-GR" sz="3600" dirty="0"/>
              <a:t> </a:t>
            </a:r>
            <a:r>
              <a:rPr lang="en-US" altLang="el-GR" sz="3600" dirty="0" smtClean="0"/>
              <a:t>κα</a:t>
            </a:r>
            <a:r>
              <a:rPr lang="en-US" altLang="el-GR" sz="3600" dirty="0" err="1" smtClean="0"/>
              <a:t>τοχής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1856 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Συνθήκη</a:t>
            </a:r>
            <a:r>
              <a:rPr lang="en-US" altLang="el-GR" sz="3600" dirty="0"/>
              <a:t> </a:t>
            </a:r>
            <a:r>
              <a:rPr lang="en-US" altLang="el-GR" sz="3600" dirty="0" smtClean="0"/>
              <a:t>Πα</a:t>
            </a:r>
            <a:r>
              <a:rPr lang="en-US" altLang="el-GR" sz="3600" dirty="0" err="1" smtClean="0"/>
              <a:t>ρισίων</a:t>
            </a:r>
            <a:endParaRPr lang="en-US" altLang="el-GR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l-GR" sz="3600" dirty="0"/>
              <a:t>1856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n-US" altLang="el-GR" sz="3600" dirty="0" err="1"/>
              <a:t>Μετ</a:t>
            </a:r>
            <a:r>
              <a:rPr lang="en-US" altLang="el-GR" sz="3600" dirty="0"/>
              <a:t>αρρυθμίσεις στην Οθωμανική Αυτοκρατορία: Τανζιμάτ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800" dirty="0"/>
              <a:t>ΧΡΟΝΟΛΟΓΙΟ ΝΕΟΛΛΗΝΙΚΗΣ ΙΣΤΟΡΙΑΣ 1821-1945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(3/8)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00" y="1493837"/>
            <a:ext cx="9072563" cy="526416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1862 </a:t>
            </a:r>
            <a:r>
              <a:rPr lang="en-US" altLang="el-GR" sz="2000" dirty="0" err="1"/>
              <a:t>Οκτώ</a:t>
            </a:r>
            <a:r>
              <a:rPr lang="en-US" altLang="el-GR" sz="2000" dirty="0"/>
              <a:t>βριος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Έξωση</a:t>
            </a:r>
            <a:r>
              <a:rPr lang="en-US" altLang="el-GR" sz="2000" dirty="0"/>
              <a:t> </a:t>
            </a:r>
            <a:r>
              <a:rPr lang="en-US" altLang="el-GR" sz="2000" dirty="0" err="1" smtClean="0"/>
              <a:t>Όθων</a:t>
            </a:r>
            <a:r>
              <a:rPr lang="en-US" altLang="el-GR" sz="2000" dirty="0" smtClean="0"/>
              <a:t>α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1863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Άφιξη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Γεωργίου</a:t>
            </a:r>
            <a:r>
              <a:rPr lang="en-US" altLang="el-GR" sz="2000" dirty="0"/>
              <a:t> Α</a:t>
            </a:r>
            <a:r>
              <a:rPr lang="en-US" altLang="el-GR" sz="2000" dirty="0" smtClean="0"/>
              <a:t>'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1864 </a:t>
            </a:r>
            <a:r>
              <a:rPr lang="en-US" altLang="el-GR" sz="2000" dirty="0" err="1"/>
              <a:t>Μάϊος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Ένωση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των</a:t>
            </a:r>
            <a:r>
              <a:rPr lang="en-US" altLang="el-GR" sz="2000" dirty="0"/>
              <a:t> </a:t>
            </a:r>
            <a:r>
              <a:rPr lang="en-US" altLang="el-GR" sz="2000" dirty="0" smtClean="0"/>
              <a:t>Επτα</a:t>
            </a:r>
            <a:r>
              <a:rPr lang="en-US" altLang="el-GR" sz="2000" dirty="0" err="1" smtClean="0"/>
              <a:t>νήσων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1864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Δεύτερο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ελληνικό</a:t>
            </a:r>
            <a:r>
              <a:rPr lang="en-US" altLang="el-GR" sz="2000" dirty="0"/>
              <a:t> </a:t>
            </a:r>
            <a:r>
              <a:rPr lang="en-US" altLang="el-GR" sz="2000" dirty="0" err="1" smtClean="0"/>
              <a:t>σύντ</a:t>
            </a:r>
            <a:r>
              <a:rPr lang="en-US" altLang="el-GR" sz="2000" dirty="0" smtClean="0"/>
              <a:t>αγμα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1866-1869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Κρητική</a:t>
            </a:r>
            <a:r>
              <a:rPr lang="en-US" altLang="el-GR" sz="2000" dirty="0"/>
              <a:t> </a:t>
            </a:r>
            <a:r>
              <a:rPr lang="en-US" altLang="el-GR" sz="2000" dirty="0" smtClean="0"/>
              <a:t>επα</a:t>
            </a:r>
            <a:r>
              <a:rPr lang="en-US" altLang="el-GR" sz="2000" dirty="0" err="1" smtClean="0"/>
              <a:t>νάστ</a:t>
            </a:r>
            <a:r>
              <a:rPr lang="en-US" altLang="el-GR" sz="2000" dirty="0" smtClean="0"/>
              <a:t>αση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1870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Βουλγ</a:t>
            </a:r>
            <a:r>
              <a:rPr lang="en-US" altLang="el-GR" sz="2000" dirty="0"/>
              <a:t>αρική </a:t>
            </a:r>
            <a:r>
              <a:rPr lang="en-US" altLang="el-GR" sz="2000" dirty="0" smtClean="0"/>
              <a:t>εξαρχία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1875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Αρχή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της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δεδηλωμένης</a:t>
            </a:r>
            <a:endParaRPr lang="el-GR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800" dirty="0"/>
              <a:t>ΧΡΟΝΟΛΟΓΙΟ ΝΕΟΛΛΗΝΙΚΗΣ ΙΣΤΟΡΙΑΣ 1821-1945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(4/8)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00" y="1493837"/>
            <a:ext cx="9072563" cy="498903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1877-1878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Ρωσοτουρκικός</a:t>
            </a:r>
            <a:r>
              <a:rPr lang="en-US" altLang="el-GR" sz="2000" dirty="0"/>
              <a:t> </a:t>
            </a:r>
            <a:r>
              <a:rPr lang="en-US" altLang="el-GR" sz="2000" dirty="0" smtClean="0"/>
              <a:t>π</a:t>
            </a:r>
            <a:r>
              <a:rPr lang="en-US" altLang="el-GR" sz="2000" dirty="0" err="1" smtClean="0"/>
              <a:t>όλεμος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1878 </a:t>
            </a:r>
            <a:r>
              <a:rPr lang="en-US" altLang="el-GR" sz="2000" dirty="0" err="1"/>
              <a:t>Ιούλιος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Συνέδριο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του</a:t>
            </a:r>
            <a:r>
              <a:rPr lang="en-US" altLang="el-GR" sz="2000" dirty="0"/>
              <a:t> </a:t>
            </a:r>
            <a:r>
              <a:rPr lang="en-US" altLang="el-GR" sz="2000" dirty="0" err="1" smtClean="0"/>
              <a:t>Βερολίνου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1881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Προσάρτηση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Θεσσ</a:t>
            </a:r>
            <a:r>
              <a:rPr lang="en-US" altLang="el-GR" sz="2000" dirty="0"/>
              <a:t>αλίας και </a:t>
            </a:r>
            <a:r>
              <a:rPr lang="en-US" altLang="el-GR" sz="2000" dirty="0" smtClean="0"/>
              <a:t>Άρτας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1882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Μεγάλη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κυ</a:t>
            </a:r>
            <a:r>
              <a:rPr lang="en-US" altLang="el-GR" sz="2000" dirty="0"/>
              <a:t>βέρνηση </a:t>
            </a:r>
            <a:r>
              <a:rPr lang="en-US" altLang="el-GR" sz="2000" dirty="0" smtClean="0"/>
              <a:t>Τρικούπη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1897 Απ</a:t>
            </a:r>
            <a:r>
              <a:rPr lang="en-US" altLang="el-GR" sz="2000" dirty="0" err="1"/>
              <a:t>ρίλιος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Ελληνοτουρκικός</a:t>
            </a:r>
            <a:r>
              <a:rPr lang="en-US" altLang="el-GR" sz="2000" dirty="0"/>
              <a:t> </a:t>
            </a:r>
            <a:r>
              <a:rPr lang="en-US" altLang="el-GR" sz="2000" dirty="0" smtClean="0"/>
              <a:t>π</a:t>
            </a:r>
            <a:r>
              <a:rPr lang="en-US" altLang="el-GR" sz="2000" dirty="0" err="1" smtClean="0"/>
              <a:t>όλεμος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l-GR" sz="2000" dirty="0"/>
              <a:t>1898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Διεθνής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Οικονομικός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Έλεγχος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800" dirty="0"/>
              <a:t>ΧΡΟΝΟΛΟΓΙΟ ΝΕΟΛΛΗΝΙΚΗΣ ΙΣΤΟΡΙΑΣ 1821-1945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(5/8)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00" y="1493837"/>
            <a:ext cx="9072563" cy="534036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l-GR" sz="2000" dirty="0"/>
              <a:t>1909 </a:t>
            </a:r>
            <a:r>
              <a:rPr lang="en-US" altLang="el-GR" sz="2000" dirty="0" err="1"/>
              <a:t>Αύγουστος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Στρ</a:t>
            </a:r>
            <a:r>
              <a:rPr lang="en-US" altLang="el-GR" sz="2000" dirty="0"/>
              <a:t>ατιωτική εξέγερση στο </a:t>
            </a:r>
            <a:r>
              <a:rPr lang="en-US" altLang="el-GR" sz="2000" dirty="0" smtClean="0"/>
              <a:t>Γουδί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l-GR" sz="2000" dirty="0"/>
              <a:t>1911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Αν</a:t>
            </a:r>
            <a:r>
              <a:rPr lang="en-US" altLang="el-GR" sz="2000" dirty="0"/>
              <a:t>αθεώρηση </a:t>
            </a:r>
            <a:r>
              <a:rPr lang="en-US" altLang="el-GR" sz="2000" dirty="0" smtClean="0"/>
              <a:t>συντάγματος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l-GR" sz="2000" dirty="0"/>
              <a:t>1912-1913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/>
              <a:t>Βα</a:t>
            </a:r>
            <a:r>
              <a:rPr lang="en-US" altLang="el-GR" sz="2000" dirty="0" err="1"/>
              <a:t>λκ</a:t>
            </a:r>
            <a:r>
              <a:rPr lang="en-US" altLang="el-GR" sz="2000" dirty="0"/>
              <a:t>ανικοί </a:t>
            </a:r>
            <a:r>
              <a:rPr lang="en-US" altLang="el-GR" sz="2000" dirty="0" smtClean="0"/>
              <a:t>πόλεμοι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l-GR" sz="2000" dirty="0"/>
              <a:t>1913 </a:t>
            </a:r>
            <a:r>
              <a:rPr lang="en-US" altLang="el-GR" sz="2000" dirty="0" err="1"/>
              <a:t>Μάρτιος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Δολοφονί</a:t>
            </a:r>
            <a:r>
              <a:rPr lang="en-US" altLang="el-GR" sz="2000" dirty="0"/>
              <a:t>α Γεωργίου Α' - Άνοδος Κωνσταντίνου Α</a:t>
            </a:r>
            <a:r>
              <a:rPr lang="en-US" altLang="el-GR" sz="2000" dirty="0" smtClean="0"/>
              <a:t>'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l-GR" sz="2000" dirty="0"/>
              <a:t>1913 </a:t>
            </a:r>
            <a:r>
              <a:rPr lang="en-US" altLang="el-GR" sz="2000" dirty="0" err="1"/>
              <a:t>Ιούλιος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Συνθήκη</a:t>
            </a:r>
            <a:r>
              <a:rPr lang="en-US" altLang="el-GR" sz="2000" dirty="0"/>
              <a:t> </a:t>
            </a:r>
            <a:r>
              <a:rPr lang="en-US" altLang="el-GR" sz="2000" dirty="0" err="1" smtClean="0"/>
              <a:t>Βουκουρεστίου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l-GR" sz="2000" dirty="0"/>
              <a:t>1914-1918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Πρώτος</a:t>
            </a:r>
            <a:r>
              <a:rPr lang="en-US" altLang="el-GR" sz="2000" dirty="0"/>
              <a:t> Πα</a:t>
            </a:r>
            <a:r>
              <a:rPr lang="en-US" altLang="el-GR" sz="2000" dirty="0" err="1"/>
              <a:t>γκόσμιος</a:t>
            </a:r>
            <a:r>
              <a:rPr lang="en-US" altLang="el-GR" sz="2000" dirty="0"/>
              <a:t> </a:t>
            </a:r>
            <a:r>
              <a:rPr lang="en-US" altLang="el-GR" sz="2000" dirty="0" err="1" smtClean="0"/>
              <a:t>Πόλεμος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l-GR" sz="2000" dirty="0"/>
              <a:t>1915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Εθνικός</a:t>
            </a:r>
            <a:r>
              <a:rPr lang="en-US" altLang="el-GR" sz="2000" dirty="0"/>
              <a:t> </a:t>
            </a:r>
            <a:r>
              <a:rPr lang="en-US" altLang="el-GR" sz="2000" dirty="0" err="1" smtClean="0"/>
              <a:t>διχ</a:t>
            </a:r>
            <a:r>
              <a:rPr lang="en-US" altLang="el-GR" sz="2000" dirty="0" smtClean="0"/>
              <a:t>ασμός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l-GR" sz="2000" dirty="0"/>
              <a:t>1917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n-US" altLang="el-GR" sz="2000" dirty="0" err="1"/>
              <a:t>Είσοδος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Ελλάδ</a:t>
            </a:r>
            <a:r>
              <a:rPr lang="en-US" altLang="el-GR" sz="2000" dirty="0"/>
              <a:t>ας στον Παγκόσμιο </a:t>
            </a:r>
            <a:r>
              <a:rPr lang="en-US" altLang="el-GR" sz="2000" dirty="0" smtClean="0"/>
              <a:t>Πόλεμο</a:t>
            </a:r>
            <a:endParaRPr lang="el-GR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1514</Words>
  <Application>Microsoft Office PowerPoint</Application>
  <PresentationFormat>Custom</PresentationFormat>
  <Paragraphs>257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 Unicode MS</vt:lpstr>
      <vt:lpstr>ＭＳ Ｐゴシック</vt:lpstr>
      <vt:lpstr>Arial</vt:lpstr>
      <vt:lpstr>Calibri</vt:lpstr>
      <vt:lpstr>Times New Roman</vt:lpstr>
      <vt:lpstr>Wingdings</vt:lpstr>
      <vt:lpstr>Θέμα του Office</vt:lpstr>
      <vt:lpstr>Νεότερη Ελληνική Ιστορία Α'</vt:lpstr>
      <vt:lpstr>Η συγκρότηση του ελληνικού εθνικού κράτους  (1821-1940) </vt:lpstr>
      <vt:lpstr>Βιβλία (Α)</vt:lpstr>
      <vt:lpstr>Βιβλία (Β)</vt:lpstr>
      <vt:lpstr>ΧΡΟΝΟΛΟΓΙΟ ΝΕΟΛΛΗΝΙΚΗΣ ΙΣΤΟΡΙΑΣ 1821-1945 (1/8)</vt:lpstr>
      <vt:lpstr>ΧΡΟΝΟΛΟΓΙΟ ΝΕΟΛΛΗΝΙΚΗΣ ΙΣΤΟΡΙΑΣ 1821-1945 (2/8)</vt:lpstr>
      <vt:lpstr>ΧΡΟΝΟΛΟΓΙΟ ΝΕΟΛΛΗΝΙΚΗΣ ΙΣΤΟΡΙΑΣ 1821-1945 (3/8)</vt:lpstr>
      <vt:lpstr>ΧΡΟΝΟΛΟΓΙΟ ΝΕΟΛΛΗΝΙΚΗΣ ΙΣΤΟΡΙΑΣ 1821-1945 (4/8)</vt:lpstr>
      <vt:lpstr>ΧΡΟΝΟΛΟΓΙΟ ΝΕΟΛΛΗΝΙΚΗΣ ΙΣΤΟΡΙΑΣ 1821-1945 (5/8)</vt:lpstr>
      <vt:lpstr>ΧΡΟΝΟΛΟΓΙΟ ΝΕΟΛΛΗΝΙΚΗΣ ΙΣΤΟΡΙΑΣ 1821-1945 (6/8)</vt:lpstr>
      <vt:lpstr>ΧΡΟΝΟΛΟΓΙΟ ΝΕΟΛΛΗΝΙΚΗΣ ΙΣΤΟΡΙΑΣ 1821-1945 (7/8)</vt:lpstr>
      <vt:lpstr>ΧΡΟΝΟΛΟΓΙΟ ΝΕΟΛΛΗΝΙΚΗΣ ΙΣΤΟΡΙΑΣ 1821-1945 (8/8)</vt:lpstr>
      <vt:lpstr>Το κράτος</vt:lpstr>
      <vt:lpstr>Ορισμός κράτους (Μάνεσης, 1967):</vt:lpstr>
      <vt:lpstr>ΧΑΡΑΚΤΗΡΙΣΤΙΚΑ ΚΡΑΤΩΝ</vt:lpstr>
      <vt:lpstr>Φάσεις επιβολής καταναγκασμού και άντλησης κεφαλαίων (Tilly)</vt:lpstr>
      <vt:lpstr>Μορφές κρατών</vt:lpstr>
      <vt:lpstr>Ευρώπη,1648 </vt:lpstr>
      <vt:lpstr>ΚΛΑΣΣΙΚΕΣ ΘΕΩΡΙΕΣ ΠΕΡΙ ΚΡΑΤΟΥΣ</vt:lpstr>
      <vt:lpstr>Bodin, Jean (1530-1596)  1576: Six Livres de la République</vt:lpstr>
      <vt:lpstr>Bodin, Jean (1530-1596)  1576: Six Livres de la République</vt:lpstr>
      <vt:lpstr>Grotius, Hugo (1583-1645)  1625: De jure belli ac pacis libri tres</vt:lpstr>
      <vt:lpstr>Hobbes, Thomas (1588-1679)  1651: Leviathan, or the Matter, Form, and Power of a Commonwealth, Ecclesiastical and Civil</vt:lpstr>
      <vt:lpstr>Locke, John (1632-1704)  1690: Two Treatises of Government</vt:lpstr>
      <vt:lpstr>Rousseau, Jean-Jacques (1712-1778)  1762: Du Contrat social</vt:lpstr>
      <vt:lpstr>Smith, Adam (1723-1790)  1776: An Inquiry into the nature and causes of the Wealth of Nations</vt:lpstr>
      <vt:lpstr>Hegel, G. W. F. (1770-1831)  1821: Naturrecht und Staatswissenschaft im Grundrisse </vt:lpstr>
      <vt:lpstr>Mill, John Stuart (1806-1873) 1859: On Liberty</vt:lpstr>
      <vt:lpstr>Marx, Karl (1818-1883) 1867-1894: Das Kapital</vt:lpstr>
      <vt:lpstr>Weber, Max (1864-1920)  1922: Wirtschaft und Gesellschaft</vt:lpstr>
      <vt:lpstr>Ανακεφαλαίωση</vt:lpstr>
      <vt:lpstr>Βοηθητικές ερωτήσεις:</vt:lpstr>
      <vt:lpstr>Βιβλιογραφία (1/2)</vt:lpstr>
      <vt:lpstr>Βιβλιογραφία (2/2)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</dc:creator>
  <cp:lastModifiedBy>Yannis</cp:lastModifiedBy>
  <cp:revision>82</cp:revision>
  <cp:lastPrinted>1601-01-01T00:00:00Z</cp:lastPrinted>
  <dcterms:created xsi:type="dcterms:W3CDTF">1601-01-01T00:00:00Z</dcterms:created>
  <dcterms:modified xsi:type="dcterms:W3CDTF">2015-11-30T09:42:56Z</dcterms:modified>
</cp:coreProperties>
</file>