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54"/>
  </p:notesMasterIdLst>
  <p:sldIdLst>
    <p:sldId id="302" r:id="rId2"/>
    <p:sldId id="394" r:id="rId3"/>
    <p:sldId id="396" r:id="rId4"/>
    <p:sldId id="261" r:id="rId5"/>
    <p:sldId id="309" r:id="rId6"/>
    <p:sldId id="359" r:id="rId7"/>
    <p:sldId id="361" r:id="rId8"/>
    <p:sldId id="390" r:id="rId9"/>
    <p:sldId id="352" r:id="rId10"/>
    <p:sldId id="318" r:id="rId11"/>
    <p:sldId id="360" r:id="rId12"/>
    <p:sldId id="265" r:id="rId13"/>
    <p:sldId id="335" r:id="rId14"/>
    <p:sldId id="364" r:id="rId15"/>
    <p:sldId id="303" r:id="rId16"/>
    <p:sldId id="365" r:id="rId17"/>
    <p:sldId id="362" r:id="rId18"/>
    <p:sldId id="366" r:id="rId19"/>
    <p:sldId id="363" r:id="rId20"/>
    <p:sldId id="368" r:id="rId21"/>
    <p:sldId id="367" r:id="rId22"/>
    <p:sldId id="369" r:id="rId23"/>
    <p:sldId id="370" r:id="rId24"/>
    <p:sldId id="372" r:id="rId25"/>
    <p:sldId id="373" r:id="rId26"/>
    <p:sldId id="374" r:id="rId27"/>
    <p:sldId id="375" r:id="rId28"/>
    <p:sldId id="376" r:id="rId29"/>
    <p:sldId id="377" r:id="rId30"/>
    <p:sldId id="379" r:id="rId31"/>
    <p:sldId id="380" r:id="rId32"/>
    <p:sldId id="382" r:id="rId33"/>
    <p:sldId id="381" r:id="rId34"/>
    <p:sldId id="383" r:id="rId35"/>
    <p:sldId id="384" r:id="rId36"/>
    <p:sldId id="385" r:id="rId37"/>
    <p:sldId id="386" r:id="rId38"/>
    <p:sldId id="388" r:id="rId39"/>
    <p:sldId id="387" r:id="rId40"/>
    <p:sldId id="371" r:id="rId41"/>
    <p:sldId id="300" r:id="rId42"/>
    <p:sldId id="389" r:id="rId43"/>
    <p:sldId id="392" r:id="rId44"/>
    <p:sldId id="393" r:id="rId45"/>
    <p:sldId id="395" r:id="rId46"/>
    <p:sldId id="405" r:id="rId47"/>
    <p:sldId id="406" r:id="rId48"/>
    <p:sldId id="407" r:id="rId49"/>
    <p:sldId id="408" r:id="rId50"/>
    <p:sldId id="409" r:id="rId51"/>
    <p:sldId id="410" r:id="rId52"/>
    <p:sldId id="404" r:id="rId5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47" d="100"/>
          <a:sy n="47" d="100"/>
        </p:scale>
        <p:origin x="102"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43F7F-DC19-4A31-8792-1832548B6B3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325FE3D9-376D-4B2F-9912-4AD43D9AE87D}">
      <dgm:prSet phldrT="[Text]"/>
      <dgm:spPr/>
      <dgm:t>
        <a:bodyPr/>
        <a:lstStyle/>
        <a:p>
          <a:r>
            <a:rPr lang="en-US" dirty="0" smtClean="0"/>
            <a:t>direct-indirect</a:t>
          </a:r>
          <a:endParaRPr lang="el-GR" dirty="0"/>
        </a:p>
      </dgm:t>
    </dgm:pt>
    <dgm:pt modelId="{52AA812C-4196-492D-928A-CCCD8A508D5F}" type="parTrans" cxnId="{7141BEED-C5CB-4AA9-B98A-268B53B3A2D8}">
      <dgm:prSet/>
      <dgm:spPr/>
      <dgm:t>
        <a:bodyPr/>
        <a:lstStyle/>
        <a:p>
          <a:endParaRPr lang="el-GR"/>
        </a:p>
      </dgm:t>
    </dgm:pt>
    <dgm:pt modelId="{81A4C5EE-AC42-4A56-8CBA-D10ECEC088DF}" type="sibTrans" cxnId="{7141BEED-C5CB-4AA9-B98A-268B53B3A2D8}">
      <dgm:prSet/>
      <dgm:spPr/>
      <dgm:t>
        <a:bodyPr/>
        <a:lstStyle/>
        <a:p>
          <a:endParaRPr lang="el-GR"/>
        </a:p>
      </dgm:t>
    </dgm:pt>
    <dgm:pt modelId="{5DC73C58-C3A6-4282-B4B2-84DDA302F51E}">
      <dgm:prSet phldrT="[Text]"/>
      <dgm:spPr/>
      <dgm:t>
        <a:bodyPr/>
        <a:lstStyle/>
        <a:p>
          <a:r>
            <a:rPr lang="en-US" dirty="0" smtClean="0"/>
            <a:t>elaborate-succinct</a:t>
          </a:r>
          <a:endParaRPr lang="el-GR" dirty="0"/>
        </a:p>
      </dgm:t>
    </dgm:pt>
    <dgm:pt modelId="{33BF0A61-229D-4EE3-BBFC-CD484CD22466}" type="parTrans" cxnId="{0AD649CF-4748-4F46-B18D-EB85D71B155B}">
      <dgm:prSet/>
      <dgm:spPr/>
      <dgm:t>
        <a:bodyPr/>
        <a:lstStyle/>
        <a:p>
          <a:endParaRPr lang="el-GR"/>
        </a:p>
      </dgm:t>
    </dgm:pt>
    <dgm:pt modelId="{FF5475A1-DF58-4586-87D7-2761878E1F92}" type="sibTrans" cxnId="{0AD649CF-4748-4F46-B18D-EB85D71B155B}">
      <dgm:prSet/>
      <dgm:spPr/>
      <dgm:t>
        <a:bodyPr/>
        <a:lstStyle/>
        <a:p>
          <a:endParaRPr lang="el-GR"/>
        </a:p>
      </dgm:t>
    </dgm:pt>
    <dgm:pt modelId="{E03F672E-4AB3-4EB7-9F08-6197D63869CC}">
      <dgm:prSet phldrT="[Text]"/>
      <dgm:spPr/>
      <dgm:t>
        <a:bodyPr/>
        <a:lstStyle/>
        <a:p>
          <a:r>
            <a:rPr lang="en-US" dirty="0" smtClean="0"/>
            <a:t>personal-contextual</a:t>
          </a:r>
          <a:endParaRPr lang="el-GR" dirty="0"/>
        </a:p>
      </dgm:t>
    </dgm:pt>
    <dgm:pt modelId="{B1636C00-1348-486B-B82B-B5CCE3FE3952}" type="parTrans" cxnId="{1AF7656A-28E7-4D5D-B655-B46FB4031426}">
      <dgm:prSet/>
      <dgm:spPr/>
      <dgm:t>
        <a:bodyPr/>
        <a:lstStyle/>
        <a:p>
          <a:endParaRPr lang="el-GR"/>
        </a:p>
      </dgm:t>
    </dgm:pt>
    <dgm:pt modelId="{B6AD0A19-F5E4-4BCC-84F4-FAF1A3A28C88}" type="sibTrans" cxnId="{1AF7656A-28E7-4D5D-B655-B46FB4031426}">
      <dgm:prSet/>
      <dgm:spPr/>
      <dgm:t>
        <a:bodyPr/>
        <a:lstStyle/>
        <a:p>
          <a:endParaRPr lang="el-GR"/>
        </a:p>
      </dgm:t>
    </dgm:pt>
    <dgm:pt modelId="{CBCA9250-A6CF-4504-A8BF-3CBAEF0388A6}">
      <dgm:prSet/>
      <dgm:spPr/>
      <dgm:t>
        <a:bodyPr/>
        <a:lstStyle/>
        <a:p>
          <a:r>
            <a:rPr lang="en-US" dirty="0" smtClean="0"/>
            <a:t>instrumental-affective</a:t>
          </a:r>
          <a:endParaRPr lang="el-GR" dirty="0"/>
        </a:p>
      </dgm:t>
    </dgm:pt>
    <dgm:pt modelId="{7FD69A58-21BF-4C4E-84B6-B376367F2FFC}" type="parTrans" cxnId="{F7C7600F-F08B-4615-974C-F28EFBADEA63}">
      <dgm:prSet/>
      <dgm:spPr/>
      <dgm:t>
        <a:bodyPr/>
        <a:lstStyle/>
        <a:p>
          <a:endParaRPr lang="en-US"/>
        </a:p>
      </dgm:t>
    </dgm:pt>
    <dgm:pt modelId="{F0A04FAD-D418-4D98-A6EA-6788A54D2D23}" type="sibTrans" cxnId="{F7C7600F-F08B-4615-974C-F28EFBADEA63}">
      <dgm:prSet/>
      <dgm:spPr/>
      <dgm:t>
        <a:bodyPr/>
        <a:lstStyle/>
        <a:p>
          <a:endParaRPr lang="en-US"/>
        </a:p>
      </dgm:t>
    </dgm:pt>
    <dgm:pt modelId="{28D1675D-EDDC-4938-9AAF-D3EB63080D32}" type="pres">
      <dgm:prSet presAssocID="{74E43F7F-DC19-4A31-8792-1832548B6B33}" presName="linear" presStyleCnt="0">
        <dgm:presLayoutVars>
          <dgm:dir/>
          <dgm:animLvl val="lvl"/>
          <dgm:resizeHandles val="exact"/>
        </dgm:presLayoutVars>
      </dgm:prSet>
      <dgm:spPr/>
      <dgm:t>
        <a:bodyPr/>
        <a:lstStyle/>
        <a:p>
          <a:endParaRPr lang="el-GR"/>
        </a:p>
      </dgm:t>
    </dgm:pt>
    <dgm:pt modelId="{40891C1C-A57F-41E8-B675-CDD81F59F998}" type="pres">
      <dgm:prSet presAssocID="{325FE3D9-376D-4B2F-9912-4AD43D9AE87D}" presName="parentLin" presStyleCnt="0"/>
      <dgm:spPr/>
    </dgm:pt>
    <dgm:pt modelId="{38C36BDD-8BAB-46FC-BA1F-24FFCFB36C0C}" type="pres">
      <dgm:prSet presAssocID="{325FE3D9-376D-4B2F-9912-4AD43D9AE87D}" presName="parentLeftMargin" presStyleLbl="node1" presStyleIdx="0" presStyleCnt="4"/>
      <dgm:spPr/>
      <dgm:t>
        <a:bodyPr/>
        <a:lstStyle/>
        <a:p>
          <a:endParaRPr lang="el-GR"/>
        </a:p>
      </dgm:t>
    </dgm:pt>
    <dgm:pt modelId="{F711E1DB-8609-4580-993A-6BE6A4A26457}" type="pres">
      <dgm:prSet presAssocID="{325FE3D9-376D-4B2F-9912-4AD43D9AE87D}" presName="parentText" presStyleLbl="node1" presStyleIdx="0" presStyleCnt="4">
        <dgm:presLayoutVars>
          <dgm:chMax val="0"/>
          <dgm:bulletEnabled val="1"/>
        </dgm:presLayoutVars>
      </dgm:prSet>
      <dgm:spPr/>
      <dgm:t>
        <a:bodyPr/>
        <a:lstStyle/>
        <a:p>
          <a:endParaRPr lang="el-GR"/>
        </a:p>
      </dgm:t>
    </dgm:pt>
    <dgm:pt modelId="{CEC491DB-608B-4AF0-A6C5-05AB40729AE2}" type="pres">
      <dgm:prSet presAssocID="{325FE3D9-376D-4B2F-9912-4AD43D9AE87D}" presName="negativeSpace" presStyleCnt="0"/>
      <dgm:spPr/>
    </dgm:pt>
    <dgm:pt modelId="{33A13AB8-2E4D-4A22-82E5-C153CFA5BAC9}" type="pres">
      <dgm:prSet presAssocID="{325FE3D9-376D-4B2F-9912-4AD43D9AE87D}" presName="childText" presStyleLbl="conFgAcc1" presStyleIdx="0" presStyleCnt="4">
        <dgm:presLayoutVars>
          <dgm:bulletEnabled val="1"/>
        </dgm:presLayoutVars>
      </dgm:prSet>
      <dgm:spPr/>
    </dgm:pt>
    <dgm:pt modelId="{B44D6049-709A-42F0-B80C-1E6EC75489B3}" type="pres">
      <dgm:prSet presAssocID="{81A4C5EE-AC42-4A56-8CBA-D10ECEC088DF}" presName="spaceBetweenRectangles" presStyleCnt="0"/>
      <dgm:spPr/>
    </dgm:pt>
    <dgm:pt modelId="{5D3375A1-E514-4E2A-833A-A7687F3623C8}" type="pres">
      <dgm:prSet presAssocID="{5DC73C58-C3A6-4282-B4B2-84DDA302F51E}" presName="parentLin" presStyleCnt="0"/>
      <dgm:spPr/>
    </dgm:pt>
    <dgm:pt modelId="{26828A45-856F-4EB8-94EE-1CA7647716BB}" type="pres">
      <dgm:prSet presAssocID="{5DC73C58-C3A6-4282-B4B2-84DDA302F51E}" presName="parentLeftMargin" presStyleLbl="node1" presStyleIdx="0" presStyleCnt="4"/>
      <dgm:spPr/>
      <dgm:t>
        <a:bodyPr/>
        <a:lstStyle/>
        <a:p>
          <a:endParaRPr lang="el-GR"/>
        </a:p>
      </dgm:t>
    </dgm:pt>
    <dgm:pt modelId="{C34BD5FB-BC8C-4B2A-BCDA-162B1DF78CC5}" type="pres">
      <dgm:prSet presAssocID="{5DC73C58-C3A6-4282-B4B2-84DDA302F51E}" presName="parentText" presStyleLbl="node1" presStyleIdx="1" presStyleCnt="4">
        <dgm:presLayoutVars>
          <dgm:chMax val="0"/>
          <dgm:bulletEnabled val="1"/>
        </dgm:presLayoutVars>
      </dgm:prSet>
      <dgm:spPr/>
      <dgm:t>
        <a:bodyPr/>
        <a:lstStyle/>
        <a:p>
          <a:endParaRPr lang="el-GR"/>
        </a:p>
      </dgm:t>
    </dgm:pt>
    <dgm:pt modelId="{1DBFF5ED-287A-4975-86E7-DC13BA6E9443}" type="pres">
      <dgm:prSet presAssocID="{5DC73C58-C3A6-4282-B4B2-84DDA302F51E}" presName="negativeSpace" presStyleCnt="0"/>
      <dgm:spPr/>
    </dgm:pt>
    <dgm:pt modelId="{39DE5378-4C60-4E75-A812-308C5587DC54}" type="pres">
      <dgm:prSet presAssocID="{5DC73C58-C3A6-4282-B4B2-84DDA302F51E}" presName="childText" presStyleLbl="conFgAcc1" presStyleIdx="1" presStyleCnt="4">
        <dgm:presLayoutVars>
          <dgm:bulletEnabled val="1"/>
        </dgm:presLayoutVars>
      </dgm:prSet>
      <dgm:spPr/>
    </dgm:pt>
    <dgm:pt modelId="{50F38DE2-F8CB-40DD-BAF0-CC990F495B0C}" type="pres">
      <dgm:prSet presAssocID="{FF5475A1-DF58-4586-87D7-2761878E1F92}" presName="spaceBetweenRectangles" presStyleCnt="0"/>
      <dgm:spPr/>
    </dgm:pt>
    <dgm:pt modelId="{E348FF3F-5F44-4D80-B1A4-4FD1C85D2F8B}" type="pres">
      <dgm:prSet presAssocID="{E03F672E-4AB3-4EB7-9F08-6197D63869CC}" presName="parentLin" presStyleCnt="0"/>
      <dgm:spPr/>
    </dgm:pt>
    <dgm:pt modelId="{64721A8D-1BF0-4061-A281-BC216ADF1246}" type="pres">
      <dgm:prSet presAssocID="{E03F672E-4AB3-4EB7-9F08-6197D63869CC}" presName="parentLeftMargin" presStyleLbl="node1" presStyleIdx="1" presStyleCnt="4"/>
      <dgm:spPr/>
      <dgm:t>
        <a:bodyPr/>
        <a:lstStyle/>
        <a:p>
          <a:endParaRPr lang="el-GR"/>
        </a:p>
      </dgm:t>
    </dgm:pt>
    <dgm:pt modelId="{8B9CC234-40B5-4471-AE78-5D14A2789CB4}" type="pres">
      <dgm:prSet presAssocID="{E03F672E-4AB3-4EB7-9F08-6197D63869CC}" presName="parentText" presStyleLbl="node1" presStyleIdx="2" presStyleCnt="4" custLinFactNeighborX="-5501" custLinFactNeighborY="-864">
        <dgm:presLayoutVars>
          <dgm:chMax val="0"/>
          <dgm:bulletEnabled val="1"/>
        </dgm:presLayoutVars>
      </dgm:prSet>
      <dgm:spPr/>
      <dgm:t>
        <a:bodyPr/>
        <a:lstStyle/>
        <a:p>
          <a:endParaRPr lang="el-GR"/>
        </a:p>
      </dgm:t>
    </dgm:pt>
    <dgm:pt modelId="{2CB3C30A-F0BB-41C0-B1DF-C510CF3F786A}" type="pres">
      <dgm:prSet presAssocID="{E03F672E-4AB3-4EB7-9F08-6197D63869CC}" presName="negativeSpace" presStyleCnt="0"/>
      <dgm:spPr/>
    </dgm:pt>
    <dgm:pt modelId="{9D6BE741-ADD3-4C52-A84E-9C5833A6A159}" type="pres">
      <dgm:prSet presAssocID="{E03F672E-4AB3-4EB7-9F08-6197D63869CC}" presName="childText" presStyleLbl="conFgAcc1" presStyleIdx="2" presStyleCnt="4">
        <dgm:presLayoutVars>
          <dgm:bulletEnabled val="1"/>
        </dgm:presLayoutVars>
      </dgm:prSet>
      <dgm:spPr/>
    </dgm:pt>
    <dgm:pt modelId="{C270175A-4F4C-4D0F-9296-D06E1682A701}" type="pres">
      <dgm:prSet presAssocID="{B6AD0A19-F5E4-4BCC-84F4-FAF1A3A28C88}" presName="spaceBetweenRectangles" presStyleCnt="0"/>
      <dgm:spPr/>
    </dgm:pt>
    <dgm:pt modelId="{4BE735B6-317E-415C-87E7-E7420844595C}" type="pres">
      <dgm:prSet presAssocID="{CBCA9250-A6CF-4504-A8BF-3CBAEF0388A6}" presName="parentLin" presStyleCnt="0"/>
      <dgm:spPr/>
    </dgm:pt>
    <dgm:pt modelId="{D18CBEE3-7974-4F17-8E3C-A1ECD4CFA7BE}" type="pres">
      <dgm:prSet presAssocID="{CBCA9250-A6CF-4504-A8BF-3CBAEF0388A6}" presName="parentLeftMargin" presStyleLbl="node1" presStyleIdx="2" presStyleCnt="4"/>
      <dgm:spPr/>
      <dgm:t>
        <a:bodyPr/>
        <a:lstStyle/>
        <a:p>
          <a:endParaRPr lang="el-GR"/>
        </a:p>
      </dgm:t>
    </dgm:pt>
    <dgm:pt modelId="{25101F6D-365B-4DCC-979C-DEBDF467F028}" type="pres">
      <dgm:prSet presAssocID="{CBCA9250-A6CF-4504-A8BF-3CBAEF0388A6}" presName="parentText" presStyleLbl="node1" presStyleIdx="3" presStyleCnt="4">
        <dgm:presLayoutVars>
          <dgm:chMax val="0"/>
          <dgm:bulletEnabled val="1"/>
        </dgm:presLayoutVars>
      </dgm:prSet>
      <dgm:spPr/>
      <dgm:t>
        <a:bodyPr/>
        <a:lstStyle/>
        <a:p>
          <a:endParaRPr lang="el-GR"/>
        </a:p>
      </dgm:t>
    </dgm:pt>
    <dgm:pt modelId="{1BE38B54-5C9F-41D1-9899-E02DAD5E2EC4}" type="pres">
      <dgm:prSet presAssocID="{CBCA9250-A6CF-4504-A8BF-3CBAEF0388A6}" presName="negativeSpace" presStyleCnt="0"/>
      <dgm:spPr/>
    </dgm:pt>
    <dgm:pt modelId="{34A2B5B1-A5B6-4CB7-8EAC-77EDA998547A}" type="pres">
      <dgm:prSet presAssocID="{CBCA9250-A6CF-4504-A8BF-3CBAEF0388A6}" presName="childText" presStyleLbl="conFgAcc1" presStyleIdx="3" presStyleCnt="4">
        <dgm:presLayoutVars>
          <dgm:bulletEnabled val="1"/>
        </dgm:presLayoutVars>
      </dgm:prSet>
      <dgm:spPr/>
    </dgm:pt>
  </dgm:ptLst>
  <dgm:cxnLst>
    <dgm:cxn modelId="{0AD649CF-4748-4F46-B18D-EB85D71B155B}" srcId="{74E43F7F-DC19-4A31-8792-1832548B6B33}" destId="{5DC73C58-C3A6-4282-B4B2-84DDA302F51E}" srcOrd="1" destOrd="0" parTransId="{33BF0A61-229D-4EE3-BBFC-CD484CD22466}" sibTransId="{FF5475A1-DF58-4586-87D7-2761878E1F92}"/>
    <dgm:cxn modelId="{D46D51B2-84D0-4687-882D-02C6A24FEE06}" type="presOf" srcId="{325FE3D9-376D-4B2F-9912-4AD43D9AE87D}" destId="{38C36BDD-8BAB-46FC-BA1F-24FFCFB36C0C}" srcOrd="0" destOrd="0" presId="urn:microsoft.com/office/officeart/2005/8/layout/list1"/>
    <dgm:cxn modelId="{7141BEED-C5CB-4AA9-B98A-268B53B3A2D8}" srcId="{74E43F7F-DC19-4A31-8792-1832548B6B33}" destId="{325FE3D9-376D-4B2F-9912-4AD43D9AE87D}" srcOrd="0" destOrd="0" parTransId="{52AA812C-4196-492D-928A-CCCD8A508D5F}" sibTransId="{81A4C5EE-AC42-4A56-8CBA-D10ECEC088DF}"/>
    <dgm:cxn modelId="{4D5187F2-ED05-410B-B65B-06C0BFFD1500}" type="presOf" srcId="{E03F672E-4AB3-4EB7-9F08-6197D63869CC}" destId="{8B9CC234-40B5-4471-AE78-5D14A2789CB4}" srcOrd="1" destOrd="0" presId="urn:microsoft.com/office/officeart/2005/8/layout/list1"/>
    <dgm:cxn modelId="{C480FBE8-DF1B-442D-8996-D2C2C70EB693}" type="presOf" srcId="{74E43F7F-DC19-4A31-8792-1832548B6B33}" destId="{28D1675D-EDDC-4938-9AAF-D3EB63080D32}" srcOrd="0" destOrd="0" presId="urn:microsoft.com/office/officeart/2005/8/layout/list1"/>
    <dgm:cxn modelId="{C5A58B22-F4D0-4CA0-B8C7-7558BFEC326B}" type="presOf" srcId="{CBCA9250-A6CF-4504-A8BF-3CBAEF0388A6}" destId="{25101F6D-365B-4DCC-979C-DEBDF467F028}" srcOrd="1" destOrd="0" presId="urn:microsoft.com/office/officeart/2005/8/layout/list1"/>
    <dgm:cxn modelId="{F9DFBDFD-0D49-4114-BC90-C43FEBF88A05}" type="presOf" srcId="{325FE3D9-376D-4B2F-9912-4AD43D9AE87D}" destId="{F711E1DB-8609-4580-993A-6BE6A4A26457}" srcOrd="1" destOrd="0" presId="urn:microsoft.com/office/officeart/2005/8/layout/list1"/>
    <dgm:cxn modelId="{995F03EB-5D30-4D10-A190-2DA7576D80A2}" type="presOf" srcId="{E03F672E-4AB3-4EB7-9F08-6197D63869CC}" destId="{64721A8D-1BF0-4061-A281-BC216ADF1246}" srcOrd="0" destOrd="0" presId="urn:microsoft.com/office/officeart/2005/8/layout/list1"/>
    <dgm:cxn modelId="{F7C7600F-F08B-4615-974C-F28EFBADEA63}" srcId="{74E43F7F-DC19-4A31-8792-1832548B6B33}" destId="{CBCA9250-A6CF-4504-A8BF-3CBAEF0388A6}" srcOrd="3" destOrd="0" parTransId="{7FD69A58-21BF-4C4E-84B6-B376367F2FFC}" sibTransId="{F0A04FAD-D418-4D98-A6EA-6788A54D2D23}"/>
    <dgm:cxn modelId="{1AF7656A-28E7-4D5D-B655-B46FB4031426}" srcId="{74E43F7F-DC19-4A31-8792-1832548B6B33}" destId="{E03F672E-4AB3-4EB7-9F08-6197D63869CC}" srcOrd="2" destOrd="0" parTransId="{B1636C00-1348-486B-B82B-B5CCE3FE3952}" sibTransId="{B6AD0A19-F5E4-4BCC-84F4-FAF1A3A28C88}"/>
    <dgm:cxn modelId="{3ADB1514-6B67-461F-966A-0FBE2A24E17E}" type="presOf" srcId="{5DC73C58-C3A6-4282-B4B2-84DDA302F51E}" destId="{C34BD5FB-BC8C-4B2A-BCDA-162B1DF78CC5}" srcOrd="1" destOrd="0" presId="urn:microsoft.com/office/officeart/2005/8/layout/list1"/>
    <dgm:cxn modelId="{B7BF363C-0629-424E-96C4-D876DD6E82D5}" type="presOf" srcId="{CBCA9250-A6CF-4504-A8BF-3CBAEF0388A6}" destId="{D18CBEE3-7974-4F17-8E3C-A1ECD4CFA7BE}" srcOrd="0" destOrd="0" presId="urn:microsoft.com/office/officeart/2005/8/layout/list1"/>
    <dgm:cxn modelId="{AA3AE585-7DA7-445A-A6AF-AF6AE6A2C12B}" type="presOf" srcId="{5DC73C58-C3A6-4282-B4B2-84DDA302F51E}" destId="{26828A45-856F-4EB8-94EE-1CA7647716BB}" srcOrd="0" destOrd="0" presId="urn:microsoft.com/office/officeart/2005/8/layout/list1"/>
    <dgm:cxn modelId="{27566836-6635-42F3-A743-4F81BA498A29}" type="presParOf" srcId="{28D1675D-EDDC-4938-9AAF-D3EB63080D32}" destId="{40891C1C-A57F-41E8-B675-CDD81F59F998}" srcOrd="0" destOrd="0" presId="urn:microsoft.com/office/officeart/2005/8/layout/list1"/>
    <dgm:cxn modelId="{56E8B22C-5C62-481D-9DC0-D9FFD7CD4BDD}" type="presParOf" srcId="{40891C1C-A57F-41E8-B675-CDD81F59F998}" destId="{38C36BDD-8BAB-46FC-BA1F-24FFCFB36C0C}" srcOrd="0" destOrd="0" presId="urn:microsoft.com/office/officeart/2005/8/layout/list1"/>
    <dgm:cxn modelId="{3A9F76D3-F87B-4E68-B88D-9D9EE1E917A0}" type="presParOf" srcId="{40891C1C-A57F-41E8-B675-CDD81F59F998}" destId="{F711E1DB-8609-4580-993A-6BE6A4A26457}" srcOrd="1" destOrd="0" presId="urn:microsoft.com/office/officeart/2005/8/layout/list1"/>
    <dgm:cxn modelId="{632A06C5-D607-421B-8DBA-116395D97202}" type="presParOf" srcId="{28D1675D-EDDC-4938-9AAF-D3EB63080D32}" destId="{CEC491DB-608B-4AF0-A6C5-05AB40729AE2}" srcOrd="1" destOrd="0" presId="urn:microsoft.com/office/officeart/2005/8/layout/list1"/>
    <dgm:cxn modelId="{0A24431E-34C5-47E1-8051-65EEFABB7464}" type="presParOf" srcId="{28D1675D-EDDC-4938-9AAF-D3EB63080D32}" destId="{33A13AB8-2E4D-4A22-82E5-C153CFA5BAC9}" srcOrd="2" destOrd="0" presId="urn:microsoft.com/office/officeart/2005/8/layout/list1"/>
    <dgm:cxn modelId="{01B8670D-4471-4D0A-A1BD-0E7AB2320A3F}" type="presParOf" srcId="{28D1675D-EDDC-4938-9AAF-D3EB63080D32}" destId="{B44D6049-709A-42F0-B80C-1E6EC75489B3}" srcOrd="3" destOrd="0" presId="urn:microsoft.com/office/officeart/2005/8/layout/list1"/>
    <dgm:cxn modelId="{E2E0EBC8-EC3E-4AC8-9571-022E997D5AD3}" type="presParOf" srcId="{28D1675D-EDDC-4938-9AAF-D3EB63080D32}" destId="{5D3375A1-E514-4E2A-833A-A7687F3623C8}" srcOrd="4" destOrd="0" presId="urn:microsoft.com/office/officeart/2005/8/layout/list1"/>
    <dgm:cxn modelId="{51B747D8-467E-4C08-95A7-BEF246F6843F}" type="presParOf" srcId="{5D3375A1-E514-4E2A-833A-A7687F3623C8}" destId="{26828A45-856F-4EB8-94EE-1CA7647716BB}" srcOrd="0" destOrd="0" presId="urn:microsoft.com/office/officeart/2005/8/layout/list1"/>
    <dgm:cxn modelId="{AD1C82C8-4D38-4FA2-8C10-0F264CDC24D8}" type="presParOf" srcId="{5D3375A1-E514-4E2A-833A-A7687F3623C8}" destId="{C34BD5FB-BC8C-4B2A-BCDA-162B1DF78CC5}" srcOrd="1" destOrd="0" presId="urn:microsoft.com/office/officeart/2005/8/layout/list1"/>
    <dgm:cxn modelId="{3E3109C4-B26E-4790-8E08-48747D9F72A0}" type="presParOf" srcId="{28D1675D-EDDC-4938-9AAF-D3EB63080D32}" destId="{1DBFF5ED-287A-4975-86E7-DC13BA6E9443}" srcOrd="5" destOrd="0" presId="urn:microsoft.com/office/officeart/2005/8/layout/list1"/>
    <dgm:cxn modelId="{8E420704-ECE7-4E7B-BCBD-2B2E85390C0A}" type="presParOf" srcId="{28D1675D-EDDC-4938-9AAF-D3EB63080D32}" destId="{39DE5378-4C60-4E75-A812-308C5587DC54}" srcOrd="6" destOrd="0" presId="urn:microsoft.com/office/officeart/2005/8/layout/list1"/>
    <dgm:cxn modelId="{13AEC898-2410-4C99-BB3F-88461D5458B5}" type="presParOf" srcId="{28D1675D-EDDC-4938-9AAF-D3EB63080D32}" destId="{50F38DE2-F8CB-40DD-BAF0-CC990F495B0C}" srcOrd="7" destOrd="0" presId="urn:microsoft.com/office/officeart/2005/8/layout/list1"/>
    <dgm:cxn modelId="{3A9BB5EF-7337-4775-8211-3A4920D346E9}" type="presParOf" srcId="{28D1675D-EDDC-4938-9AAF-D3EB63080D32}" destId="{E348FF3F-5F44-4D80-B1A4-4FD1C85D2F8B}" srcOrd="8" destOrd="0" presId="urn:microsoft.com/office/officeart/2005/8/layout/list1"/>
    <dgm:cxn modelId="{B7C0758B-AAE9-4922-AA34-F2CF920D7808}" type="presParOf" srcId="{E348FF3F-5F44-4D80-B1A4-4FD1C85D2F8B}" destId="{64721A8D-1BF0-4061-A281-BC216ADF1246}" srcOrd="0" destOrd="0" presId="urn:microsoft.com/office/officeart/2005/8/layout/list1"/>
    <dgm:cxn modelId="{7BBE68CF-5015-4D89-948F-FF7962F92750}" type="presParOf" srcId="{E348FF3F-5F44-4D80-B1A4-4FD1C85D2F8B}" destId="{8B9CC234-40B5-4471-AE78-5D14A2789CB4}" srcOrd="1" destOrd="0" presId="urn:microsoft.com/office/officeart/2005/8/layout/list1"/>
    <dgm:cxn modelId="{5A036FD7-96FD-400B-B287-97512EB0EB73}" type="presParOf" srcId="{28D1675D-EDDC-4938-9AAF-D3EB63080D32}" destId="{2CB3C30A-F0BB-41C0-B1DF-C510CF3F786A}" srcOrd="9" destOrd="0" presId="urn:microsoft.com/office/officeart/2005/8/layout/list1"/>
    <dgm:cxn modelId="{8BC03636-BFA2-457F-9BF7-CD9A4212440F}" type="presParOf" srcId="{28D1675D-EDDC-4938-9AAF-D3EB63080D32}" destId="{9D6BE741-ADD3-4C52-A84E-9C5833A6A159}" srcOrd="10" destOrd="0" presId="urn:microsoft.com/office/officeart/2005/8/layout/list1"/>
    <dgm:cxn modelId="{65CFC483-C613-47D8-9800-BB7E4D33AF18}" type="presParOf" srcId="{28D1675D-EDDC-4938-9AAF-D3EB63080D32}" destId="{C270175A-4F4C-4D0F-9296-D06E1682A701}" srcOrd="11" destOrd="0" presId="urn:microsoft.com/office/officeart/2005/8/layout/list1"/>
    <dgm:cxn modelId="{10DE9EB6-1C3C-4280-8AF8-2E230B5D2E4C}" type="presParOf" srcId="{28D1675D-EDDC-4938-9AAF-D3EB63080D32}" destId="{4BE735B6-317E-415C-87E7-E7420844595C}" srcOrd="12" destOrd="0" presId="urn:microsoft.com/office/officeart/2005/8/layout/list1"/>
    <dgm:cxn modelId="{53C5C884-C64B-4B3D-B062-F566A90E8B63}" type="presParOf" srcId="{4BE735B6-317E-415C-87E7-E7420844595C}" destId="{D18CBEE3-7974-4F17-8E3C-A1ECD4CFA7BE}" srcOrd="0" destOrd="0" presId="urn:microsoft.com/office/officeart/2005/8/layout/list1"/>
    <dgm:cxn modelId="{035C0C5A-5C9D-42F0-AA2B-CFD193536800}" type="presParOf" srcId="{4BE735B6-317E-415C-87E7-E7420844595C}" destId="{25101F6D-365B-4DCC-979C-DEBDF467F028}" srcOrd="1" destOrd="0" presId="urn:microsoft.com/office/officeart/2005/8/layout/list1"/>
    <dgm:cxn modelId="{ABC0AB5D-451D-4C50-9268-FE527CECDFFF}" type="presParOf" srcId="{28D1675D-EDDC-4938-9AAF-D3EB63080D32}" destId="{1BE38B54-5C9F-41D1-9899-E02DAD5E2EC4}" srcOrd="13" destOrd="0" presId="urn:microsoft.com/office/officeart/2005/8/layout/list1"/>
    <dgm:cxn modelId="{1638B050-1E47-46CD-A870-AC8B3675C040}" type="presParOf" srcId="{28D1675D-EDDC-4938-9AAF-D3EB63080D32}" destId="{34A2B5B1-A5B6-4CB7-8EAC-77EDA998547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4/2/2015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193302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1933029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211692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132983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34</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35</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36</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37</a:t>
            </a:fld>
            <a:endParaRPr lang="el-GR"/>
          </a:p>
        </p:txBody>
      </p:sp>
    </p:spTree>
    <p:extLst>
      <p:ext uri="{BB962C8B-B14F-4D97-AF65-F5344CB8AC3E}">
        <p14:creationId xmlns:p14="http://schemas.microsoft.com/office/powerpoint/2010/main" val="3837246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p14="http://schemas.microsoft.com/office/powerpoint/2010/main" val="287840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p14="http://schemas.microsoft.com/office/powerpoint/2010/main" val="162314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p14="http://schemas.microsoft.com/office/powerpoint/2010/main" val="3115795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42</a:t>
            </a:fld>
            <a:endParaRPr lang="el-GR"/>
          </a:p>
        </p:txBody>
      </p:sp>
    </p:spTree>
    <p:extLst>
      <p:ext uri="{BB962C8B-B14F-4D97-AF65-F5344CB8AC3E}">
        <p14:creationId xmlns:p14="http://schemas.microsoft.com/office/powerpoint/2010/main" val="692551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43</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45</a:t>
            </a:fld>
            <a:endParaRPr lang="el-GR"/>
          </a:p>
        </p:txBody>
      </p:sp>
    </p:spTree>
    <p:extLst>
      <p:ext uri="{BB962C8B-B14F-4D97-AF65-F5344CB8AC3E}">
        <p14:creationId xmlns:p14="http://schemas.microsoft.com/office/powerpoint/2010/main" val="1795147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1669245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095807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960970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23502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11873482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277629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110066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93302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193302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744627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299050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Tree>
    <p:extLst>
      <p:ext uri="{BB962C8B-B14F-4D97-AF65-F5344CB8AC3E}">
        <p14:creationId xmlns:p14="http://schemas.microsoft.com/office/powerpoint/2010/main" val="237042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19208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113162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5020459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56631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6572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401503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72454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extLst>
      <p:ext uri="{BB962C8B-B14F-4D97-AF65-F5344CB8AC3E}">
        <p14:creationId xmlns:p14="http://schemas.microsoft.com/office/powerpoint/2010/main" val="304244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14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874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548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pPr algn="ctr"/>
              <a:t>‹#›</a:t>
            </a:fld>
            <a:endParaRPr lang="el-GR" dirty="0"/>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n-US" sz="1000" dirty="0" smtClean="0">
                <a:solidFill>
                  <a:schemeClr val="accent1"/>
                </a:solidFill>
              </a:rPr>
              <a:t>Translation and Spectacle_</a:t>
            </a:r>
            <a:r>
              <a:rPr lang="el-GR" sz="1000" dirty="0" smtClean="0">
                <a:solidFill>
                  <a:schemeClr val="accent1"/>
                </a:solidFill>
              </a:rPr>
              <a:t>Μετάφραση και Θέαμα </a:t>
            </a:r>
            <a:r>
              <a:rPr lang="en-US" sz="1000" dirty="0" smtClean="0">
                <a:solidFill>
                  <a:schemeClr val="accent1"/>
                </a:solidFill>
              </a:rPr>
              <a:t>Unit </a:t>
            </a:r>
            <a:r>
              <a:rPr lang="el-GR" sz="1000" dirty="0" smtClean="0">
                <a:solidFill>
                  <a:schemeClr val="accent1"/>
                </a:solidFill>
              </a:rPr>
              <a:t>4</a:t>
            </a:r>
            <a:r>
              <a:rPr lang="en-US" sz="1000" dirty="0" smtClean="0">
                <a:solidFill>
                  <a:schemeClr val="accent1"/>
                </a:solidFill>
              </a:rPr>
              <a:t>. </a:t>
            </a:r>
          </a:p>
        </p:txBody>
      </p:sp>
      <p:pic>
        <p:nvPicPr>
          <p:cNvPr id="9" name="Picture 8"/>
          <p:cNvPicPr>
            <a:picLocks noChangeAspect="1"/>
          </p:cNvPicPr>
          <p:nvPr userDrawn="1"/>
        </p:nvPicPr>
        <p:blipFill>
          <a:blip r:embed="rId14"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092081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bookrags.com/studyguide-da/" TargetMode="External"/><Relationship Id="rId4" Type="http://schemas.openxmlformats.org/officeDocument/2006/relationships/hyperlink" Target="http://www.sparknotes.com/lit/earnest/summary.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ambridgescholars.com/translating-identities-on-stage-and-screen-1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youtube.com/watch?v=X4lCb6UJGts" TargetMode="External"/><Relationship Id="rId5" Type="http://schemas.openxmlformats.org/officeDocument/2006/relationships/hyperlink" Target="https://www.youtube.com/watch?v=ssBUir2LG-U" TargetMode="External"/><Relationship Id="rId4" Type="http://schemas.openxmlformats.org/officeDocument/2006/relationships/hyperlink" Target="http://en.metafraseis.enl.uoa.gr/videopresentations/unit-2-videopresentation.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www.dailymotion.com/video/x12jpvl_%CE%B7-%CF%83%CE%B7%CE%BC%CE%B1%CF%83%CE%AF%CE%B1-%CE%BD%CE%B1-%CE%B5%CE%AF%CE%BD%CE%B1%CE%B9-%CE%BA%CE%B1%CE%BD%CE%B5%CE%AF%CF%82-%CF%83%CE%BF%CE%B2%CE%B1%CF%81%CF%8C%CF%82-%CE%BC%CE%AD%CF%81%CE%BF%CF%82-%CE%B2_cre" TargetMode="External"/><Relationship Id="rId4" Type="http://schemas.openxmlformats.org/officeDocument/2006/relationships/hyperlink" Target="http://www.dailymotion.com/video/x12jmo3_%CE%B7-%CF%83%CE%B7%CE%BC%CE%B1%CF%83%CE%AF%CE%B1-%CE%BD%CE%B1-%CE%B5%CE%AF%CE%BD%CE%B1%CE%B9-%CE%BA%CE%B1%CE%BD%CE%B5%CE%AF%CF%82-%CF%83%CE%BF%CE%B2%CE%B1%CF%81%CF%8C%CF%82-%CE%BC%CE%AD%CF%81%CE%BF%CF%82-%CE%B1_c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opencourses.uoa.gr/courses/ENL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5b1%5d%20http:/creativecommons.org/licenses/by-nc-sa/4.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cambridgescholars.com/translating-identities-on-stage-and-screen-18"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l-GR"/>
          </a:p>
        </p:txBody>
      </p:sp>
      <p:sp>
        <p:nvSpPr>
          <p:cNvPr id="5" name="Subtitle 4"/>
          <p:cNvSpPr>
            <a:spLocks noGrp="1"/>
          </p:cNvSpPr>
          <p:nvPr>
            <p:ph type="subTitle" idx="1"/>
          </p:nvPr>
        </p:nvSpPr>
        <p:spPr/>
        <p:txBody>
          <a:bodyPr/>
          <a:lstStyle/>
          <a:p>
            <a:endParaRPr lang="el-GR"/>
          </a:p>
        </p:txBody>
      </p:sp>
      <p:sp>
        <p:nvSpPr>
          <p:cNvPr id="8" name="Title 3"/>
          <p:cNvSpPr txBox="1">
            <a:spLocks/>
          </p:cNvSpPr>
          <p:nvPr/>
        </p:nvSpPr>
        <p:spPr>
          <a:xfrm>
            <a:off x="685800" y="2130425"/>
            <a:ext cx="7772400" cy="1470025"/>
          </a:xfrm>
          <a:prstGeom prst="rect">
            <a:avLst/>
          </a:prstGeom>
          <a:blipFill>
            <a:blip r:embed="rId3"/>
            <a:stretch>
              <a:fillRect/>
            </a:stretch>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solidFill>
                  <a:prstClr val="black"/>
                </a:solidFill>
                <a:ea typeface="+mn-ea"/>
                <a:cs typeface="+mn-cs"/>
              </a:rPr>
              <a:t>Translation and Spectacle </a:t>
            </a:r>
            <a:br>
              <a:rPr lang="en-US" sz="4000" smtClean="0">
                <a:solidFill>
                  <a:prstClr val="black"/>
                </a:solidFill>
                <a:ea typeface="+mn-ea"/>
                <a:cs typeface="+mn-cs"/>
              </a:rPr>
            </a:br>
            <a:r>
              <a:rPr lang="el-GR" sz="3600" i="1" smtClean="0">
                <a:solidFill>
                  <a:srgbClr val="1F497D">
                    <a:lumMod val="60000"/>
                    <a:lumOff val="40000"/>
                  </a:srgbClr>
                </a:solidFill>
                <a:ea typeface="+mn-ea"/>
                <a:cs typeface="+mn-cs"/>
              </a:rPr>
              <a:t>Μετάφραση και Θέαμα</a:t>
            </a:r>
            <a:r>
              <a:rPr lang="en-US" sz="3600" smtClean="0">
                <a:solidFill>
                  <a:srgbClr val="1F497D">
                    <a:lumMod val="60000"/>
                    <a:lumOff val="40000"/>
                  </a:srgbClr>
                </a:solidFill>
                <a:ea typeface="+mn-ea"/>
                <a:cs typeface="+mn-cs"/>
              </a:rPr>
              <a:t> </a:t>
            </a:r>
            <a:endParaRPr lang="el-GR" sz="3600" dirty="0"/>
          </a:p>
        </p:txBody>
      </p:sp>
      <p:sp>
        <p:nvSpPr>
          <p:cNvPr id="9" name="Subtitle 4"/>
          <p:cNvSpPr txBox="1">
            <a:spLocks/>
          </p:cNvSpPr>
          <p:nvPr/>
        </p:nvSpPr>
        <p:spPr>
          <a:xfrm>
            <a:off x="683568" y="3886200"/>
            <a:ext cx="7776864" cy="1752600"/>
          </a:xfrm>
          <a:prstGeom prst="rect">
            <a:avLst/>
          </a:prstGeom>
          <a:blipFill>
            <a:blip r:embed="rId3"/>
            <a:stretch>
              <a:fillRect/>
            </a:stretch>
          </a:blip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smtClean="0">
                <a:solidFill>
                  <a:schemeClr val="tx1"/>
                </a:solidFill>
                <a:latin typeface="+mj-lt"/>
              </a:rPr>
              <a:t>Maria Sidiropoulou</a:t>
            </a:r>
            <a:endParaRPr lang="el-GR" sz="2400" smtClean="0">
              <a:solidFill>
                <a:schemeClr val="tx1"/>
              </a:solidFill>
              <a:latin typeface="+mj-lt"/>
            </a:endParaRPr>
          </a:p>
          <a:p>
            <a:r>
              <a:rPr lang="en-US" sz="2400" smtClean="0">
                <a:solidFill>
                  <a:schemeClr val="tx1"/>
                </a:solidFill>
                <a:latin typeface="+mj-lt"/>
              </a:rPr>
              <a:t>School of Philosophy</a:t>
            </a:r>
            <a:endParaRPr lang="el-GR" sz="2400" smtClean="0">
              <a:solidFill>
                <a:schemeClr val="tx1"/>
              </a:solidFill>
              <a:latin typeface="+mj-lt"/>
            </a:endParaRPr>
          </a:p>
          <a:p>
            <a:r>
              <a:rPr lang="en-US" sz="2400" smtClean="0">
                <a:solidFill>
                  <a:schemeClr val="tx1"/>
                </a:solidFill>
                <a:latin typeface="+mj-lt"/>
              </a:rPr>
              <a:t>Faculty of English Language and Literature</a:t>
            </a:r>
          </a:p>
          <a:p>
            <a:r>
              <a:rPr lang="en-US" sz="2400" smtClean="0">
                <a:solidFill>
                  <a:schemeClr val="tx1"/>
                </a:solidFill>
                <a:latin typeface="+mj-lt"/>
              </a:rPr>
              <a:t>2015</a:t>
            </a:r>
            <a:endParaRPr lang="en-US" sz="2400" dirty="0">
              <a:solidFill>
                <a:schemeClr val="tx1"/>
              </a:solidFill>
              <a:latin typeface="+mj-lt"/>
            </a:endParaRPr>
          </a:p>
        </p:txBody>
      </p:sp>
      <p:pic>
        <p:nvPicPr>
          <p:cNvPr id="10" name="Picture 9" descr="Λογότυπο Εθνικόν και Καποδιστριακόν Πανεπιστήμιον Αθηνών"/>
          <p:cNvPicPr>
            <a:picLocks noChangeAspect="1"/>
          </p:cNvPicPr>
          <p:nvPr/>
        </p:nvPicPr>
        <p:blipFill>
          <a:blip r:embed="rId4" cstate="print"/>
          <a:stretch>
            <a:fillRect/>
          </a:stretch>
        </p:blipFill>
        <p:spPr>
          <a:xfrm>
            <a:off x="179512" y="404664"/>
            <a:ext cx="4147938" cy="817388"/>
          </a:xfrm>
          <a:prstGeom prst="rect">
            <a:avLst/>
          </a:prstGeom>
        </p:spPr>
      </p:pic>
    </p:spTree>
    <p:extLst>
      <p:ext uri="{BB962C8B-B14F-4D97-AF65-F5344CB8AC3E}">
        <p14:creationId xmlns:p14="http://schemas.microsoft.com/office/powerpoint/2010/main" val="3428195458"/>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899592" y="548680"/>
            <a:ext cx="6696744" cy="1143000"/>
          </a:xfrm>
          <a:blipFill>
            <a:blip r:embed="rId3" cstate="print"/>
            <a:tile tx="0" ty="0" sx="100000" sy="100000" flip="none" algn="tl"/>
          </a:blipFill>
        </p:spPr>
        <p:txBody>
          <a:bodyPr>
            <a:noAutofit/>
          </a:bodyPr>
          <a:lstStyle/>
          <a:p>
            <a:r>
              <a:rPr lang="en-US" sz="4000" dirty="0" smtClean="0">
                <a:solidFill>
                  <a:schemeClr val="tx2">
                    <a:lumMod val="60000"/>
                    <a:lumOff val="40000"/>
                  </a:schemeClr>
                </a:solidFill>
              </a:rPr>
              <a:t>Plot overviews</a:t>
            </a:r>
            <a:endParaRPr lang="el-GR" sz="4000" b="1" dirty="0">
              <a:solidFill>
                <a:schemeClr val="tx2">
                  <a:lumMod val="60000"/>
                  <a:lumOff val="40000"/>
                </a:schemeClr>
              </a:solidFill>
            </a:endParaRPr>
          </a:p>
        </p:txBody>
      </p:sp>
      <p:sp>
        <p:nvSpPr>
          <p:cNvPr id="8" name="Θέση περιεχομένου 7"/>
          <p:cNvSpPr>
            <a:spLocks noGrp="1"/>
          </p:cNvSpPr>
          <p:nvPr>
            <p:ph idx="1"/>
          </p:nvPr>
        </p:nvSpPr>
        <p:spPr>
          <a:xfrm>
            <a:off x="971600" y="1772816"/>
            <a:ext cx="7067128" cy="3384376"/>
          </a:xfrm>
        </p:spPr>
        <p:txBody>
          <a:bodyPr>
            <a:normAutofit/>
          </a:bodyPr>
          <a:lstStyle/>
          <a:p>
            <a:pPr>
              <a:buNone/>
            </a:pPr>
            <a:r>
              <a:rPr lang="en-US" sz="2400" i="1" dirty="0" smtClean="0">
                <a:solidFill>
                  <a:schemeClr val="tx2">
                    <a:lumMod val="60000"/>
                    <a:lumOff val="40000"/>
                  </a:schemeClr>
                </a:solidFill>
              </a:rPr>
              <a:t>Oscar Wilde</a:t>
            </a:r>
          </a:p>
          <a:p>
            <a:pPr>
              <a:buNone/>
            </a:pPr>
            <a:r>
              <a:rPr lang="en-US" sz="2400" i="1" dirty="0" smtClean="0">
                <a:solidFill>
                  <a:schemeClr val="tx2">
                    <a:lumMod val="60000"/>
                    <a:lumOff val="40000"/>
                  </a:schemeClr>
                </a:solidFill>
              </a:rPr>
              <a:t>The Importance of Being Earnest</a:t>
            </a:r>
          </a:p>
          <a:p>
            <a:pPr>
              <a:buNone/>
            </a:pPr>
            <a:r>
              <a:rPr lang="en-US" sz="2400" dirty="0" smtClean="0">
                <a:solidFill>
                  <a:srgbClr val="0070C0"/>
                </a:solidFill>
                <a:hlinkClick r:id="rId4"/>
              </a:rPr>
              <a:t>http://www.sparknotes.com/lit/earnest/summary.html</a:t>
            </a:r>
            <a:r>
              <a:rPr lang="en-US" sz="2400" dirty="0" smtClean="0">
                <a:solidFill>
                  <a:srgbClr val="0070C0"/>
                </a:solidFill>
              </a:rPr>
              <a:t> </a:t>
            </a:r>
            <a:r>
              <a:rPr lang="en-US" sz="1800" dirty="0" smtClean="0">
                <a:solidFill>
                  <a:srgbClr val="0070C0"/>
                </a:solidFill>
              </a:rPr>
              <a:t>Sept. 16, 2014</a:t>
            </a:r>
          </a:p>
          <a:p>
            <a:pPr>
              <a:buNone/>
            </a:pPr>
            <a:endParaRPr lang="en-US" sz="2400" dirty="0" smtClean="0"/>
          </a:p>
          <a:p>
            <a:pPr>
              <a:buNone/>
            </a:pPr>
            <a:r>
              <a:rPr lang="en-US" sz="2400" i="1" dirty="0" smtClean="0">
                <a:solidFill>
                  <a:srgbClr val="0070C0"/>
                </a:solidFill>
              </a:rPr>
              <a:t>Hugh Leonard</a:t>
            </a:r>
          </a:p>
          <a:p>
            <a:pPr>
              <a:buNone/>
            </a:pPr>
            <a:r>
              <a:rPr lang="en-US" sz="2400" i="1" dirty="0" err="1" smtClean="0">
                <a:solidFill>
                  <a:srgbClr val="0070C0"/>
                </a:solidFill>
              </a:rPr>
              <a:t>Da</a:t>
            </a:r>
            <a:endParaRPr lang="en-US" sz="2400" i="1" dirty="0" smtClean="0">
              <a:solidFill>
                <a:srgbClr val="0070C0"/>
              </a:solidFill>
            </a:endParaRPr>
          </a:p>
          <a:p>
            <a:pPr>
              <a:buNone/>
            </a:pPr>
            <a:r>
              <a:rPr lang="en-US" sz="2400" dirty="0" smtClean="0">
                <a:solidFill>
                  <a:srgbClr val="0070C0"/>
                </a:solidFill>
                <a:hlinkClick r:id="rId5"/>
              </a:rPr>
              <a:t>http://www.bookrags.com/studyguide-da/</a:t>
            </a:r>
            <a:r>
              <a:rPr lang="en-US" sz="2400" dirty="0" smtClean="0">
                <a:solidFill>
                  <a:srgbClr val="0070C0"/>
                </a:solidFill>
              </a:rPr>
              <a:t>  </a:t>
            </a:r>
            <a:r>
              <a:rPr lang="en-US" sz="1800" dirty="0" smtClean="0">
                <a:solidFill>
                  <a:srgbClr val="0070C0"/>
                </a:solidFill>
              </a:rPr>
              <a:t>Sept. 16, 2014</a:t>
            </a:r>
            <a:endParaRPr lang="el-GR" sz="1800" dirty="0">
              <a:solidFill>
                <a:srgbClr val="0070C0"/>
              </a:solidFill>
            </a:endParaRPr>
          </a:p>
        </p:txBody>
      </p:sp>
      <p:pic>
        <p:nvPicPr>
          <p:cNvPr id="5" name="Picture 4" descr="https://encrypted-tbn2.gstatic.com/images?q=tbn:ANd9GcTGKLfqHu_xND-F8zruaoehAwPH_kgZwp7ILRBMwM4zUYaCwO_c"/>
          <p:cNvPicPr/>
          <p:nvPr/>
        </p:nvPicPr>
        <p:blipFill>
          <a:blip r:embed="rId6" cstate="print"/>
          <a:srcRect/>
          <a:stretch>
            <a:fillRect/>
          </a:stretch>
        </p:blipFill>
        <p:spPr bwMode="auto">
          <a:xfrm>
            <a:off x="4572000" y="3140968"/>
            <a:ext cx="1584176" cy="936104"/>
          </a:xfrm>
          <a:prstGeom prst="rect">
            <a:avLst/>
          </a:prstGeom>
          <a:noFill/>
          <a:ln w="9525">
            <a:noFill/>
            <a:miter lim="800000"/>
            <a:headEnd/>
            <a:tailEnd/>
          </a:ln>
        </p:spPr>
      </p:pic>
    </p:spTree>
    <p:extLst>
      <p:ext uri="{BB962C8B-B14F-4D97-AF65-F5344CB8AC3E}">
        <p14:creationId xmlns:p14="http://schemas.microsoft.com/office/powerpoint/2010/main" val="1330303003"/>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323528" y="548680"/>
            <a:ext cx="7992888" cy="720080"/>
          </a:xfrm>
          <a:blipFill>
            <a:blip r:embed="rId3" cstate="print"/>
            <a:tile tx="0" ty="0" sx="100000" sy="100000" flip="none" algn="tl"/>
          </a:blipFill>
        </p:spPr>
        <p:txBody>
          <a:bodyPr>
            <a:noAutofit/>
          </a:bodyPr>
          <a:lstStyle/>
          <a:p>
            <a:r>
              <a:rPr lang="en-US" sz="4000" dirty="0" smtClean="0">
                <a:solidFill>
                  <a:schemeClr val="tx2">
                    <a:lumMod val="60000"/>
                    <a:lumOff val="40000"/>
                  </a:schemeClr>
                </a:solidFill>
              </a:rPr>
              <a:t>high- vs. low-context communication</a:t>
            </a:r>
            <a:endParaRPr lang="el-GR" sz="4000" dirty="0">
              <a:solidFill>
                <a:schemeClr val="tx2">
                  <a:lumMod val="60000"/>
                  <a:lumOff val="40000"/>
                </a:schemeClr>
              </a:solidFill>
            </a:endParaRPr>
          </a:p>
        </p:txBody>
      </p:sp>
      <p:sp>
        <p:nvSpPr>
          <p:cNvPr id="8" name="Θέση περιεχομένου 7"/>
          <p:cNvSpPr>
            <a:spLocks noGrp="1"/>
          </p:cNvSpPr>
          <p:nvPr>
            <p:ph idx="1"/>
          </p:nvPr>
        </p:nvSpPr>
        <p:spPr>
          <a:xfrm>
            <a:off x="539552" y="1556792"/>
            <a:ext cx="7704856" cy="4176464"/>
          </a:xfrm>
        </p:spPr>
        <p:txBody>
          <a:bodyPr>
            <a:noAutofit/>
          </a:bodyPr>
          <a:lstStyle/>
          <a:p>
            <a:pPr>
              <a:buNone/>
            </a:pPr>
            <a:r>
              <a:rPr lang="en-US" sz="2400" dirty="0" smtClean="0"/>
              <a:t>Cultures vary in their orientation towards expressive or instrumental communication, very much in line with their HCC or LCC. The orientation is towards feelings or facts, the person or the issue. […] More expressive cultures […] will tend to </a:t>
            </a:r>
            <a:r>
              <a:rPr lang="en-US" sz="2400" b="1" dirty="0" smtClean="0"/>
              <a:t>highlight feelings and relationships</a:t>
            </a:r>
            <a:r>
              <a:rPr lang="en-US" sz="2400" i="1" dirty="0" smtClean="0"/>
              <a:t> </a:t>
            </a:r>
            <a:r>
              <a:rPr lang="en-US" sz="2400" dirty="0" smtClean="0"/>
              <a:t>rather than facts, and do so through heightened non-verbal communication. On the other hand, instrumental cultures such as Germany, Britain and the USA, tend to put a priority on </a:t>
            </a:r>
            <a:r>
              <a:rPr lang="en-US" sz="2400" b="1" dirty="0" smtClean="0"/>
              <a:t>explaining the facts, the issues</a:t>
            </a:r>
            <a:r>
              <a:rPr lang="en-US" sz="2400" i="1" dirty="0" smtClean="0"/>
              <a:t> </a:t>
            </a:r>
            <a:r>
              <a:rPr lang="en-US" sz="2400" dirty="0" smtClean="0"/>
              <a:t>rather than focusing on the human interpersonal element (</a:t>
            </a:r>
            <a:r>
              <a:rPr lang="el-GR" sz="2400" dirty="0" smtClean="0"/>
              <a:t>Κ</a:t>
            </a:r>
            <a:r>
              <a:rPr lang="en-US" sz="2400" dirty="0" err="1" smtClean="0"/>
              <a:t>atan</a:t>
            </a:r>
            <a:r>
              <a:rPr lang="en-US" sz="2400" dirty="0" smtClean="0"/>
              <a:t> 1999: 221).</a:t>
            </a:r>
            <a:endParaRPr lang="el-GR" sz="2400" dirty="0" smtClean="0"/>
          </a:p>
        </p:txBody>
      </p:sp>
    </p:spTree>
    <p:extLst>
      <p:ext uri="{BB962C8B-B14F-4D97-AF65-F5344CB8AC3E}">
        <p14:creationId xmlns:p14="http://schemas.microsoft.com/office/powerpoint/2010/main" val="1330303003"/>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332656"/>
            <a:ext cx="8229600" cy="1143000"/>
          </a:xfrm>
          <a:blipFill>
            <a:blip r:embed="rId3" cstate="print"/>
            <a:tile tx="0" ty="0" sx="100000" sy="100000" flip="none" algn="tl"/>
          </a:blipFill>
        </p:spPr>
        <p:txBody>
          <a:bodyPr>
            <a:normAutofit/>
          </a:bodyPr>
          <a:lstStyle/>
          <a:p>
            <a:r>
              <a:rPr lang="en-US" sz="4000" dirty="0" smtClean="0">
                <a:solidFill>
                  <a:schemeClr val="tx2">
                    <a:lumMod val="60000"/>
                    <a:lumOff val="40000"/>
                  </a:schemeClr>
                </a:solidFill>
              </a:rPr>
              <a:t>The translation questions</a:t>
            </a:r>
            <a:endParaRPr lang="el-GR" sz="4000" dirty="0">
              <a:solidFill>
                <a:schemeClr val="tx2">
                  <a:lumMod val="60000"/>
                  <a:lumOff val="40000"/>
                </a:schemeClr>
              </a:solidFill>
            </a:endParaRPr>
          </a:p>
        </p:txBody>
      </p:sp>
      <p:sp>
        <p:nvSpPr>
          <p:cNvPr id="5" name="Θέση περιεχομένου 4"/>
          <p:cNvSpPr>
            <a:spLocks noGrp="1"/>
          </p:cNvSpPr>
          <p:nvPr>
            <p:ph idx="1"/>
          </p:nvPr>
        </p:nvSpPr>
        <p:spPr>
          <a:xfrm>
            <a:off x="467544" y="1916832"/>
            <a:ext cx="8229600" cy="3989040"/>
          </a:xfrm>
        </p:spPr>
        <p:txBody>
          <a:bodyPr>
            <a:noAutofit/>
          </a:bodyPr>
          <a:lstStyle/>
          <a:p>
            <a:pPr>
              <a:buNone/>
            </a:pPr>
            <a:r>
              <a:rPr lang="en-US" sz="2800" dirty="0" smtClean="0"/>
              <a:t>The question is what adjustments have been made when a play from a low-context communication (LCC) language has been translated into a high-context communication one (HCC)</a:t>
            </a:r>
          </a:p>
          <a:p>
            <a:pPr>
              <a:buNone/>
            </a:pPr>
            <a:endParaRPr lang="en-US" sz="2800" dirty="0" smtClean="0"/>
          </a:p>
          <a:p>
            <a:pPr>
              <a:buNone/>
            </a:pPr>
            <a:r>
              <a:rPr lang="en-US" sz="2800" dirty="0" smtClean="0"/>
              <a:t>Are there other models which can account for intercultural variation when a play crosses the LCC/HCC border through translation?</a:t>
            </a:r>
          </a:p>
          <a:p>
            <a:pPr>
              <a:buNone/>
            </a:pPr>
            <a:endParaRPr lang="en-US" sz="2800" dirty="0" smtClean="0"/>
          </a:p>
          <a:p>
            <a:pPr>
              <a:buNone/>
            </a:pPr>
            <a:endParaRPr lang="el-GR" sz="1400" dirty="0"/>
          </a:p>
        </p:txBody>
      </p:sp>
    </p:spTree>
    <p:extLst>
      <p:ext uri="{BB962C8B-B14F-4D97-AF65-F5344CB8AC3E}">
        <p14:creationId xmlns:p14="http://schemas.microsoft.com/office/powerpoint/2010/main" val="499955028"/>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99592" y="764704"/>
            <a:ext cx="7128792" cy="1008112"/>
          </a:xfrm>
          <a:blipFill>
            <a:blip r:embed="rId3" cstate="print"/>
            <a:tile tx="0" ty="0" sx="100000" sy="100000" flip="none" algn="tl"/>
          </a:blipFill>
        </p:spPr>
        <p:txBody>
          <a:bodyPr>
            <a:normAutofit/>
          </a:bodyPr>
          <a:lstStyle/>
          <a:p>
            <a:pPr lvl="0"/>
            <a:r>
              <a:rPr lang="en-US" sz="3600" dirty="0" smtClean="0">
                <a:solidFill>
                  <a:srgbClr val="0070C0"/>
                </a:solidFill>
              </a:rPr>
              <a:t>A subset of HCC/LCC features</a:t>
            </a:r>
            <a:endParaRPr lang="el-GR" dirty="0">
              <a:solidFill>
                <a:srgbClr val="0070C0"/>
              </a:solidFill>
            </a:endParaRPr>
          </a:p>
        </p:txBody>
      </p:sp>
      <p:graphicFrame>
        <p:nvGraphicFramePr>
          <p:cNvPr id="9" name="Table 8" title="A subset of HCC/LCC features"/>
          <p:cNvGraphicFramePr>
            <a:graphicFrameLocks noGrp="1"/>
          </p:cNvGraphicFramePr>
          <p:nvPr>
            <p:extLst>
              <p:ext uri="{D42A27DB-BD31-4B8C-83A1-F6EECF244321}">
                <p14:modId xmlns:p14="http://schemas.microsoft.com/office/powerpoint/2010/main" val="3152550655"/>
              </p:ext>
            </p:extLst>
          </p:nvPr>
        </p:nvGraphicFramePr>
        <p:xfrm>
          <a:off x="755576" y="2420888"/>
          <a:ext cx="7200800" cy="2736304"/>
        </p:xfrm>
        <a:graphic>
          <a:graphicData uri="http://schemas.openxmlformats.org/drawingml/2006/table">
            <a:tbl>
              <a:tblPr firstRow="1" bandRow="1">
                <a:tableStyleId>{5C22544A-7EE6-4342-B048-85BDC9FD1C3A}</a:tableStyleId>
              </a:tblPr>
              <a:tblGrid>
                <a:gridCol w="3528392"/>
                <a:gridCol w="3672408"/>
              </a:tblGrid>
              <a:tr h="670015">
                <a:tc>
                  <a:txBody>
                    <a:bodyPr/>
                    <a:lstStyle/>
                    <a:p>
                      <a:r>
                        <a:rPr lang="en-US" sz="2400" b="1" kern="1200" baseline="0" dirty="0" smtClean="0">
                          <a:solidFill>
                            <a:schemeClr val="lt1"/>
                          </a:solidFill>
                          <a:latin typeface="+mn-lt"/>
                          <a:ea typeface="+mn-ea"/>
                          <a:cs typeface="+mn-cs"/>
                        </a:rPr>
                        <a:t>High-context</a:t>
                      </a:r>
                      <a:endParaRPr lang="el-GR" sz="2400" dirty="0"/>
                    </a:p>
                  </a:txBody>
                  <a:tcPr/>
                </a:tc>
                <a:tc>
                  <a:txBody>
                    <a:bodyPr/>
                    <a:lstStyle/>
                    <a:p>
                      <a:r>
                        <a:rPr lang="en-US" sz="2400" b="1" kern="1200" baseline="0" dirty="0" smtClean="0">
                          <a:solidFill>
                            <a:schemeClr val="lt1"/>
                          </a:solidFill>
                          <a:latin typeface="+mn-lt"/>
                          <a:ea typeface="+mn-ea"/>
                          <a:cs typeface="+mn-cs"/>
                        </a:rPr>
                        <a:t>Low-context</a:t>
                      </a:r>
                      <a:endParaRPr lang="el-GR" sz="2400" dirty="0"/>
                    </a:p>
                  </a:txBody>
                  <a:tcPr/>
                </a:tc>
              </a:tr>
              <a:tr h="2066289">
                <a:tc>
                  <a:txBody>
                    <a:bodyPr/>
                    <a:lstStyle/>
                    <a:p>
                      <a:r>
                        <a:rPr lang="en-US" sz="2400" kern="1200" baseline="0" dirty="0" smtClean="0">
                          <a:solidFill>
                            <a:schemeClr val="dk1"/>
                          </a:solidFill>
                          <a:latin typeface="+mn-lt"/>
                          <a:ea typeface="+mn-ea"/>
                          <a:cs typeface="+mn-cs"/>
                        </a:rPr>
                        <a:t>Internalization of feelings</a:t>
                      </a:r>
                    </a:p>
                    <a:p>
                      <a:r>
                        <a:rPr lang="en-US" sz="2400" kern="1200" baseline="0" dirty="0" smtClean="0">
                          <a:solidFill>
                            <a:schemeClr val="dk1"/>
                          </a:solidFill>
                          <a:latin typeface="+mn-lt"/>
                          <a:ea typeface="+mn-ea"/>
                          <a:cs typeface="+mn-cs"/>
                        </a:rPr>
                        <a:t>Understatement</a:t>
                      </a:r>
                    </a:p>
                    <a:p>
                      <a:r>
                        <a:rPr lang="en-US" sz="2400" kern="1200" baseline="0" dirty="0" smtClean="0">
                          <a:solidFill>
                            <a:schemeClr val="dk1"/>
                          </a:solidFill>
                          <a:latin typeface="+mn-lt"/>
                          <a:ea typeface="+mn-ea"/>
                          <a:cs typeface="+mn-cs"/>
                        </a:rPr>
                        <a:t>Depersonalized opinion</a:t>
                      </a:r>
                    </a:p>
                    <a:p>
                      <a:r>
                        <a:rPr lang="en-US" sz="2400" kern="1200" baseline="0" dirty="0" smtClean="0">
                          <a:solidFill>
                            <a:schemeClr val="dk1"/>
                          </a:solidFill>
                          <a:latin typeface="+mn-lt"/>
                          <a:ea typeface="+mn-ea"/>
                          <a:cs typeface="+mn-cs"/>
                        </a:rPr>
                        <a:t>‘Do’ orientation</a:t>
                      </a:r>
                      <a:endParaRPr lang="el-GR" sz="2400" dirty="0"/>
                    </a:p>
                  </a:txBody>
                  <a:tcPr>
                    <a:blipFill>
                      <a:blip r:embed="rId3"/>
                      <a:tile tx="0" ty="0" sx="100000" sy="100000" flip="none" algn="tl"/>
                    </a:blipFill>
                  </a:tcPr>
                </a:tc>
                <a:tc>
                  <a:txBody>
                    <a:bodyPr/>
                    <a:lstStyle/>
                    <a:p>
                      <a:r>
                        <a:rPr lang="en-US" sz="2400" kern="1200" baseline="0" dirty="0" smtClean="0">
                          <a:solidFill>
                            <a:schemeClr val="dk1"/>
                          </a:solidFill>
                          <a:latin typeface="+mn-lt"/>
                          <a:ea typeface="+mn-ea"/>
                          <a:cs typeface="+mn-cs"/>
                        </a:rPr>
                        <a:t>Verbalization of emotion Overstatement/Expressivity</a:t>
                      </a:r>
                    </a:p>
                    <a:p>
                      <a:r>
                        <a:rPr lang="en-US" sz="2400" kern="1200" baseline="0" dirty="0" smtClean="0">
                          <a:solidFill>
                            <a:schemeClr val="dk1"/>
                          </a:solidFill>
                          <a:latin typeface="+mn-lt"/>
                          <a:ea typeface="+mn-ea"/>
                          <a:cs typeface="+mn-cs"/>
                        </a:rPr>
                        <a:t>Personal involvement</a:t>
                      </a:r>
                    </a:p>
                    <a:p>
                      <a:r>
                        <a:rPr lang="en-US" sz="2400" kern="1200" baseline="0" dirty="0" smtClean="0">
                          <a:solidFill>
                            <a:schemeClr val="dk1"/>
                          </a:solidFill>
                          <a:latin typeface="+mn-lt"/>
                          <a:ea typeface="+mn-ea"/>
                          <a:cs typeface="+mn-cs"/>
                        </a:rPr>
                        <a:t>‘Be’ orientation</a:t>
                      </a:r>
                      <a:endParaRPr lang="el-GR" sz="2400" dirty="0"/>
                    </a:p>
                  </a:txBody>
                  <a:tcPr>
                    <a:blipFill>
                      <a:blip r:embed="rId3"/>
                      <a:tile tx="0" ty="0" sx="100000" sy="100000" flip="none" algn="tl"/>
                    </a:blipFill>
                  </a:tcPr>
                </a:tc>
              </a:tr>
            </a:tbl>
          </a:graphicData>
        </a:graphic>
      </p:graphicFrame>
    </p:spTree>
    <p:extLst>
      <p:ext uri="{BB962C8B-B14F-4D97-AF65-F5344CB8AC3E}">
        <p14:creationId xmlns:p14="http://schemas.microsoft.com/office/powerpoint/2010/main" val="499955028"/>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Autofit/>
          </a:bodyPr>
          <a:lstStyle/>
          <a:p>
            <a:pPr lvl="0"/>
            <a:r>
              <a:rPr lang="en-US" sz="3600" dirty="0">
                <a:solidFill>
                  <a:srgbClr val="0070C0"/>
                </a:solidFill>
              </a:rPr>
              <a:t>HCC/LCC shift ratio in </a:t>
            </a:r>
            <a:br>
              <a:rPr lang="en-US" sz="3600" dirty="0">
                <a:solidFill>
                  <a:srgbClr val="0070C0"/>
                </a:solidFill>
              </a:rPr>
            </a:br>
            <a:r>
              <a:rPr lang="en-US" sz="3600" i="1" dirty="0">
                <a:solidFill>
                  <a:srgbClr val="0070C0"/>
                </a:solidFill>
              </a:rPr>
              <a:t>The Importance of Being </a:t>
            </a:r>
            <a:r>
              <a:rPr lang="en-US" sz="3600" i="1" dirty="0" smtClean="0">
                <a:solidFill>
                  <a:srgbClr val="0070C0"/>
                </a:solidFill>
              </a:rPr>
              <a:t>Earnest</a:t>
            </a:r>
            <a:endParaRPr lang="en-US" sz="3600" dirty="0"/>
          </a:p>
        </p:txBody>
      </p:sp>
      <p:graphicFrame>
        <p:nvGraphicFramePr>
          <p:cNvPr id="6" name="Content Placeholder 5" title="HCC/LCC shift ratio in The Importance of Being Earnest"/>
          <p:cNvGraphicFramePr>
            <a:graphicFrameLocks noGrp="1"/>
          </p:cNvGraphicFramePr>
          <p:nvPr>
            <p:ph idx="1"/>
            <p:extLst>
              <p:ext uri="{D42A27DB-BD31-4B8C-83A1-F6EECF244321}">
                <p14:modId xmlns:p14="http://schemas.microsoft.com/office/powerpoint/2010/main" val="3218894722"/>
              </p:ext>
            </p:extLst>
          </p:nvPr>
        </p:nvGraphicFramePr>
        <p:xfrm>
          <a:off x="457200" y="1600200"/>
          <a:ext cx="8229335" cy="2232249"/>
        </p:xfrm>
        <a:graphic>
          <a:graphicData uri="http://schemas.openxmlformats.org/drawingml/2006/table">
            <a:tbl>
              <a:tblPr firstRow="1" bandRow="1">
                <a:tableStyleId>{5C22544A-7EE6-4342-B048-85BDC9FD1C3A}</a:tableStyleId>
              </a:tblPr>
              <a:tblGrid>
                <a:gridCol w="1079316"/>
                <a:gridCol w="3035351"/>
                <a:gridCol w="1807147"/>
                <a:gridCol w="2307521"/>
              </a:tblGrid>
              <a:tr h="1057381">
                <a:tc>
                  <a:txBody>
                    <a:bodyPr/>
                    <a:lstStyle/>
                    <a:p>
                      <a:r>
                        <a:rPr lang="en-US" sz="1800" b="1" i="1" kern="1200" baseline="0" dirty="0" smtClean="0">
                          <a:solidFill>
                            <a:schemeClr val="lt1"/>
                          </a:solidFill>
                          <a:latin typeface="+mn-lt"/>
                          <a:ea typeface="+mn-ea"/>
                          <a:cs typeface="+mn-cs"/>
                        </a:rPr>
                        <a:t>Version</a:t>
                      </a:r>
                      <a:endParaRPr lang="el-GR" dirty="0"/>
                    </a:p>
                  </a:txBody>
                  <a:tcPr marL="107733" marR="107733"/>
                </a:tc>
                <a:tc>
                  <a:txBody>
                    <a:bodyPr/>
                    <a:lstStyle/>
                    <a:p>
                      <a:pPr algn="r"/>
                      <a:r>
                        <a:rPr lang="en-US" sz="2400" b="0" i="1" kern="1200" baseline="0" dirty="0" smtClean="0">
                          <a:solidFill>
                            <a:schemeClr val="tx1"/>
                          </a:solidFill>
                          <a:latin typeface="+mn-lt"/>
                          <a:ea typeface="+mn-ea"/>
                          <a:cs typeface="+mn-cs"/>
                        </a:rPr>
                        <a:t>Orientation of shifts:</a:t>
                      </a:r>
                      <a:endParaRPr lang="el-GR" sz="2400" b="0" dirty="0">
                        <a:solidFill>
                          <a:schemeClr val="tx1"/>
                        </a:solidFill>
                      </a:endParaRPr>
                    </a:p>
                  </a:txBody>
                  <a:tcPr marL="107733" marR="107733">
                    <a:blipFill>
                      <a:blip r:embed="rId3"/>
                      <a:tile tx="0" ty="0" sx="100000" sy="100000" flip="none" algn="tl"/>
                    </a:blipFill>
                  </a:tcPr>
                </a:tc>
                <a:tc>
                  <a:txBody>
                    <a:bodyPr/>
                    <a:lstStyle/>
                    <a:p>
                      <a:r>
                        <a:rPr lang="en-US" sz="2400" b="1" kern="1200" baseline="0" dirty="0" smtClean="0">
                          <a:solidFill>
                            <a:schemeClr val="lt1"/>
                          </a:solidFill>
                          <a:latin typeface="+mn-lt"/>
                          <a:ea typeface="+mn-ea"/>
                          <a:cs typeface="+mn-cs"/>
                        </a:rPr>
                        <a:t>High-context</a:t>
                      </a:r>
                      <a:endParaRPr lang="el-GR" sz="2400" dirty="0"/>
                    </a:p>
                  </a:txBody>
                  <a:tcPr marL="107733" marR="107733"/>
                </a:tc>
                <a:tc>
                  <a:txBody>
                    <a:bodyPr/>
                    <a:lstStyle/>
                    <a:p>
                      <a:r>
                        <a:rPr lang="en-US" sz="2400" b="1" kern="1200" baseline="0" dirty="0" smtClean="0">
                          <a:solidFill>
                            <a:schemeClr val="lt1"/>
                          </a:solidFill>
                          <a:latin typeface="+mn-lt"/>
                          <a:ea typeface="+mn-ea"/>
                          <a:cs typeface="+mn-cs"/>
                        </a:rPr>
                        <a:t>Low-</a:t>
                      </a:r>
                      <a:endParaRPr lang="el-GR" sz="2400" b="1" kern="1200" baseline="0" dirty="0" smtClean="0">
                        <a:solidFill>
                          <a:schemeClr val="lt1"/>
                        </a:solidFill>
                        <a:latin typeface="+mn-lt"/>
                        <a:ea typeface="+mn-ea"/>
                        <a:cs typeface="+mn-cs"/>
                      </a:endParaRPr>
                    </a:p>
                    <a:p>
                      <a:r>
                        <a:rPr lang="en-US" sz="2400" b="1" kern="1200" baseline="0" dirty="0" smtClean="0">
                          <a:solidFill>
                            <a:schemeClr val="lt1"/>
                          </a:solidFill>
                          <a:latin typeface="+mn-lt"/>
                          <a:ea typeface="+mn-ea"/>
                          <a:cs typeface="+mn-cs"/>
                        </a:rPr>
                        <a:t>context</a:t>
                      </a:r>
                      <a:endParaRPr lang="el-GR" sz="2400" dirty="0"/>
                    </a:p>
                  </a:txBody>
                  <a:tcPr marL="107733" marR="107733"/>
                </a:tc>
              </a:tr>
              <a:tr h="587434">
                <a:tc>
                  <a:txBody>
                    <a:bodyPr/>
                    <a:lstStyle/>
                    <a:p>
                      <a:r>
                        <a:rPr lang="el-GR" sz="2400" kern="1200" baseline="0" dirty="0" smtClean="0">
                          <a:solidFill>
                            <a:schemeClr val="dk1"/>
                          </a:solidFill>
                          <a:latin typeface="+mn-lt"/>
                          <a:ea typeface="+mn-ea"/>
                          <a:cs typeface="+mn-cs"/>
                        </a:rPr>
                        <a:t>1989</a:t>
                      </a:r>
                      <a:endParaRPr lang="el-GR" sz="2400" dirty="0"/>
                    </a:p>
                  </a:txBody>
                  <a:tcPr marL="107733" marR="107733"/>
                </a:tc>
                <a:tc>
                  <a:txBody>
                    <a:bodyPr/>
                    <a:lstStyle/>
                    <a:p>
                      <a:endParaRPr lang="el-GR" sz="2400" dirty="0"/>
                    </a:p>
                  </a:txBody>
                  <a:tcPr marL="107733" marR="107733">
                    <a:blipFill>
                      <a:blip r:embed="rId3"/>
                      <a:tile tx="0" ty="0" sx="100000" sy="100000" flip="none" algn="tl"/>
                    </a:blipFill>
                  </a:tcPr>
                </a:tc>
                <a:tc>
                  <a:txBody>
                    <a:bodyPr/>
                    <a:lstStyle/>
                    <a:p>
                      <a:r>
                        <a:rPr lang="en-US" sz="2400" dirty="0" smtClean="0"/>
                        <a:t>1/3</a:t>
                      </a:r>
                      <a:endParaRPr lang="el-GR" sz="2400" dirty="0"/>
                    </a:p>
                  </a:txBody>
                  <a:tcPr marL="107733" marR="107733"/>
                </a:tc>
                <a:tc>
                  <a:txBody>
                    <a:bodyPr/>
                    <a:lstStyle/>
                    <a:p>
                      <a:r>
                        <a:rPr lang="en-US" sz="2400" dirty="0" smtClean="0"/>
                        <a:t>2/3</a:t>
                      </a:r>
                      <a:endParaRPr lang="el-GR" sz="2400" dirty="0"/>
                    </a:p>
                  </a:txBody>
                  <a:tcPr marL="107733" marR="107733"/>
                </a:tc>
              </a:tr>
              <a:tr h="587434">
                <a:tc>
                  <a:txBody>
                    <a:bodyPr/>
                    <a:lstStyle/>
                    <a:p>
                      <a:r>
                        <a:rPr lang="el-GR" sz="2400" kern="1200" baseline="0" dirty="0" smtClean="0">
                          <a:solidFill>
                            <a:schemeClr val="dk1"/>
                          </a:solidFill>
                          <a:latin typeface="+mn-lt"/>
                          <a:ea typeface="+mn-ea"/>
                          <a:cs typeface="+mn-cs"/>
                        </a:rPr>
                        <a:t>2006</a:t>
                      </a:r>
                      <a:endParaRPr lang="el-GR" sz="2400" dirty="0"/>
                    </a:p>
                  </a:txBody>
                  <a:tcPr marL="107733" marR="107733"/>
                </a:tc>
                <a:tc>
                  <a:txBody>
                    <a:bodyPr/>
                    <a:lstStyle/>
                    <a:p>
                      <a:endParaRPr lang="el-GR" sz="2400" dirty="0"/>
                    </a:p>
                  </a:txBody>
                  <a:tcPr marL="107733" marR="107733">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2/3</a:t>
                      </a:r>
                      <a:endParaRPr lang="el-GR" sz="2400" dirty="0" smtClean="0"/>
                    </a:p>
                  </a:txBody>
                  <a:tcPr marL="107733" marR="10773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1/3</a:t>
                      </a:r>
                      <a:endParaRPr lang="el-GR" sz="2400" dirty="0" smtClean="0"/>
                    </a:p>
                  </a:txBody>
                  <a:tcPr marL="107733" marR="107733"/>
                </a:tc>
              </a:tr>
            </a:tbl>
          </a:graphicData>
        </a:graphic>
      </p:graphicFrame>
    </p:spTree>
    <p:extLst>
      <p:ext uri="{BB962C8B-B14F-4D97-AF65-F5344CB8AC3E}">
        <p14:creationId xmlns:p14="http://schemas.microsoft.com/office/powerpoint/2010/main" val="499955028"/>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539552" y="908720"/>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1</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1/9"/>
          <p:cNvGraphicFramePr>
            <a:graphicFrameLocks noGrp="1"/>
          </p:cNvGraphicFramePr>
          <p:nvPr>
            <p:extLst>
              <p:ext uri="{D42A27DB-BD31-4B8C-83A1-F6EECF244321}">
                <p14:modId xmlns:p14="http://schemas.microsoft.com/office/powerpoint/2010/main" val="2499964360"/>
              </p:ext>
            </p:extLst>
          </p:nvPr>
        </p:nvGraphicFramePr>
        <p:xfrm>
          <a:off x="611560" y="2204864"/>
          <a:ext cx="7632849" cy="3260395"/>
        </p:xfrm>
        <a:graphic>
          <a:graphicData uri="http://schemas.openxmlformats.org/drawingml/2006/table">
            <a:tbl>
              <a:tblPr firstRow="1" bandRow="1">
                <a:tableStyleId>{5C22544A-7EE6-4342-B048-85BDC9FD1C3A}</a:tableStyleId>
              </a:tblPr>
              <a:tblGrid>
                <a:gridCol w="3888432"/>
                <a:gridCol w="3744417"/>
              </a:tblGrid>
              <a:tr h="1218597">
                <a:tc>
                  <a:txBody>
                    <a:bodyPr/>
                    <a:lstStyle/>
                    <a:p>
                      <a:r>
                        <a:rPr lang="en-US" sz="2000" b="1" i="1" kern="1200" baseline="0" dirty="0" smtClean="0">
                          <a:solidFill>
                            <a:schemeClr val="lt1"/>
                          </a:solidFill>
                          <a:latin typeface="+mn-lt"/>
                          <a:ea typeface="+mn-ea"/>
                          <a:cs typeface="+mn-cs"/>
                        </a:rPr>
                        <a:t>Jack: Your vanity is ridiculous, your conduct an outrage, and your presence </a:t>
                      </a:r>
                      <a:r>
                        <a:rPr lang="en-US" sz="2000" b="1" kern="1200" baseline="0" dirty="0" smtClean="0">
                          <a:solidFill>
                            <a:schemeClr val="lt1"/>
                          </a:solidFill>
                          <a:latin typeface="+mn-lt"/>
                          <a:ea typeface="+mn-ea"/>
                          <a:cs typeface="+mn-cs"/>
                        </a:rPr>
                        <a:t>in my garden utterly absurd</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Verbalization of emotion</a:t>
                      </a:r>
                      <a:endParaRPr lang="el-GR" sz="2000" b="0" i="0" dirty="0"/>
                    </a:p>
                  </a:txBody>
                  <a:tcPr>
                    <a:solidFill>
                      <a:schemeClr val="tx2">
                        <a:lumMod val="60000"/>
                        <a:lumOff val="40000"/>
                      </a:schemeClr>
                    </a:solidFill>
                  </a:tcPr>
                </a:tc>
              </a:tr>
              <a:tr h="1949755">
                <a:tc>
                  <a:txBody>
                    <a:bodyPr/>
                    <a:lstStyle/>
                    <a:p>
                      <a:r>
                        <a:rPr lang="el-GR" sz="2000" kern="1200" baseline="0" dirty="0" smtClean="0">
                          <a:solidFill>
                            <a:schemeClr val="dk1"/>
                          </a:solidFill>
                          <a:latin typeface="+mn-lt"/>
                          <a:ea typeface="+mn-ea"/>
                          <a:cs typeface="+mn-cs"/>
                        </a:rPr>
                        <a:t>Τζακ</a:t>
                      </a:r>
                    </a:p>
                    <a:p>
                      <a:r>
                        <a:rPr lang="el-GR" sz="2000" kern="1200" baseline="0" dirty="0" smtClean="0">
                          <a:solidFill>
                            <a:schemeClr val="dk1"/>
                          </a:solidFill>
                          <a:latin typeface="+mn-lt"/>
                          <a:ea typeface="+mn-ea"/>
                          <a:cs typeface="+mn-cs"/>
                        </a:rPr>
                        <a:t>Η ματαιοδοξία σου είναι γελοία, η</a:t>
                      </a:r>
                    </a:p>
                    <a:p>
                      <a:r>
                        <a:rPr lang="el-GR" sz="2000" kern="1200" baseline="0" dirty="0" smtClean="0">
                          <a:solidFill>
                            <a:schemeClr val="dk1"/>
                          </a:solidFill>
                          <a:latin typeface="+mn-lt"/>
                          <a:ea typeface="+mn-ea"/>
                          <a:cs typeface="+mn-cs"/>
                        </a:rPr>
                        <a:t>διαγωγή σου προσβλητική και η</a:t>
                      </a:r>
                    </a:p>
                    <a:p>
                      <a:r>
                        <a:rPr lang="el-GR" sz="2000" kern="1200" baseline="0" dirty="0" smtClean="0">
                          <a:solidFill>
                            <a:schemeClr val="dk1"/>
                          </a:solidFill>
                          <a:latin typeface="+mn-lt"/>
                          <a:ea typeface="+mn-ea"/>
                          <a:cs typeface="+mn-cs"/>
                        </a:rPr>
                        <a:t>παρουσία σου στον κήπο μου</a:t>
                      </a:r>
                    </a:p>
                    <a:p>
                      <a:r>
                        <a:rPr lang="el-GR" sz="2000" b="1" kern="1200" baseline="0" dirty="0" smtClean="0">
                          <a:solidFill>
                            <a:schemeClr val="dk1"/>
                          </a:solidFill>
                          <a:latin typeface="+mn-lt"/>
                          <a:ea typeface="+mn-ea"/>
                          <a:cs typeface="+mn-cs"/>
                        </a:rPr>
                        <a:t>παράλογη</a:t>
                      </a:r>
                      <a:endParaRPr lang="el-GR" sz="2000" b="1" dirty="0"/>
                    </a:p>
                  </a:txBody>
                  <a:tcPr/>
                </a:tc>
                <a:tc>
                  <a:txBody>
                    <a:bodyPr/>
                    <a:lstStyle/>
                    <a:p>
                      <a:r>
                        <a:rPr lang="el-GR" sz="2000" kern="1200" baseline="0" dirty="0" smtClean="0">
                          <a:solidFill>
                            <a:schemeClr val="dk1"/>
                          </a:solidFill>
                          <a:latin typeface="+mn-lt"/>
                          <a:ea typeface="+mn-ea"/>
                          <a:cs typeface="+mn-cs"/>
                        </a:rPr>
                        <a:t>Τζακ</a:t>
                      </a:r>
                    </a:p>
                    <a:p>
                      <a:r>
                        <a:rPr lang="el-GR" sz="2000" kern="1200" baseline="0" dirty="0" smtClean="0">
                          <a:solidFill>
                            <a:schemeClr val="dk1"/>
                          </a:solidFill>
                          <a:latin typeface="+mn-lt"/>
                          <a:ea typeface="+mn-ea"/>
                          <a:cs typeface="+mn-cs"/>
                        </a:rPr>
                        <a:t>Η ματαιοδοξία σου είναι γελοία, η</a:t>
                      </a:r>
                    </a:p>
                    <a:p>
                      <a:r>
                        <a:rPr lang="el-GR" sz="2000" kern="1200" baseline="0" dirty="0" smtClean="0">
                          <a:solidFill>
                            <a:schemeClr val="dk1"/>
                          </a:solidFill>
                          <a:latin typeface="+mn-lt"/>
                          <a:ea typeface="+mn-ea"/>
                          <a:cs typeface="+mn-cs"/>
                        </a:rPr>
                        <a:t>συμπεριφορά σου</a:t>
                      </a:r>
                      <a:r>
                        <a:rPr lang="el-GR" sz="2000" b="1" kern="1200" baseline="0" dirty="0" smtClean="0">
                          <a:solidFill>
                            <a:schemeClr val="dk1"/>
                          </a:solidFill>
                          <a:latin typeface="+mn-lt"/>
                          <a:ea typeface="+mn-ea"/>
                          <a:cs typeface="+mn-cs"/>
                        </a:rPr>
                        <a:t> εξοργιστική </a:t>
                      </a:r>
                      <a:r>
                        <a:rPr lang="el-GR" sz="2000" kern="1200" baseline="0" dirty="0" smtClean="0">
                          <a:solidFill>
                            <a:schemeClr val="dk1"/>
                          </a:solidFill>
                          <a:latin typeface="+mn-lt"/>
                          <a:ea typeface="+mn-ea"/>
                          <a:cs typeface="+mn-cs"/>
                        </a:rPr>
                        <a:t>και η</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παρουσία σου στον κήπο μου </a:t>
                      </a:r>
                      <a:r>
                        <a:rPr lang="el-GR" sz="2000" b="1" kern="1200" baseline="0" dirty="0" smtClean="0">
                          <a:solidFill>
                            <a:schemeClr val="dk1"/>
                          </a:solidFill>
                          <a:latin typeface="+mn-lt"/>
                          <a:ea typeface="+mn-ea"/>
                          <a:cs typeface="+mn-cs"/>
                        </a:rPr>
                        <a:t>απαράδεκτη</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83568" y="764704"/>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2</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6" name="Table 5" title="LCC/HCC features across two TT versions 2/9"/>
          <p:cNvGraphicFramePr>
            <a:graphicFrameLocks noGrp="1"/>
          </p:cNvGraphicFramePr>
          <p:nvPr>
            <p:extLst>
              <p:ext uri="{D42A27DB-BD31-4B8C-83A1-F6EECF244321}">
                <p14:modId xmlns:p14="http://schemas.microsoft.com/office/powerpoint/2010/main" val="2173072166"/>
              </p:ext>
            </p:extLst>
          </p:nvPr>
        </p:nvGraphicFramePr>
        <p:xfrm>
          <a:off x="683568" y="2276872"/>
          <a:ext cx="7632849" cy="3202727"/>
        </p:xfrm>
        <a:graphic>
          <a:graphicData uri="http://schemas.openxmlformats.org/drawingml/2006/table">
            <a:tbl>
              <a:tblPr firstRow="1" bandRow="1">
                <a:tableStyleId>{5C22544A-7EE6-4342-B048-85BDC9FD1C3A}</a:tableStyleId>
              </a:tblPr>
              <a:tblGrid>
                <a:gridCol w="3888432"/>
                <a:gridCol w="3744417"/>
              </a:tblGrid>
              <a:tr h="1182555">
                <a:tc>
                  <a:txBody>
                    <a:bodyPr/>
                    <a:lstStyle/>
                    <a:p>
                      <a:r>
                        <a:rPr lang="en-US" sz="2000" b="1" i="1" kern="1200" baseline="0" dirty="0" smtClean="0">
                          <a:solidFill>
                            <a:schemeClr val="lt1"/>
                          </a:solidFill>
                          <a:latin typeface="+mn-lt"/>
                          <a:ea typeface="+mn-ea"/>
                          <a:cs typeface="+mn-cs"/>
                        </a:rPr>
                        <a:t>Algernon: I’m greatly distressed, Aunt Augusta, about there being no </a:t>
                      </a:r>
                      <a:r>
                        <a:rPr lang="en-US" sz="2000" b="1" kern="1200" baseline="0" dirty="0" smtClean="0">
                          <a:solidFill>
                            <a:schemeClr val="lt1"/>
                          </a:solidFill>
                          <a:latin typeface="+mn-lt"/>
                          <a:ea typeface="+mn-ea"/>
                          <a:cs typeface="+mn-cs"/>
                        </a:rPr>
                        <a:t>cucumbers, not even for ready money.</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Verbalization of emotion</a:t>
                      </a:r>
                      <a:endParaRPr lang="el-GR" sz="2000" b="0" i="0" dirty="0"/>
                    </a:p>
                  </a:txBody>
                  <a:tcPr>
                    <a:solidFill>
                      <a:schemeClr val="tx2">
                        <a:lumMod val="60000"/>
                        <a:lumOff val="40000"/>
                      </a:schemeClr>
                    </a:solidFill>
                  </a:tcPr>
                </a:tc>
              </a:tr>
              <a:tr h="1892087">
                <a:tc>
                  <a:txBody>
                    <a:bodyPr/>
                    <a:lstStyle/>
                    <a:p>
                      <a:r>
                        <a:rPr lang="el-GR" sz="2000" kern="1200" baseline="0" dirty="0" smtClean="0">
                          <a:solidFill>
                            <a:schemeClr val="dk1"/>
                          </a:solidFill>
                          <a:latin typeface="+mn-lt"/>
                          <a:ea typeface="+mn-ea"/>
                          <a:cs typeface="+mn-cs"/>
                        </a:rPr>
                        <a:t>Άλτζερνον</a:t>
                      </a:r>
                    </a:p>
                    <a:p>
                      <a:r>
                        <a:rPr lang="el-GR" sz="2000" b="1" kern="1200" baseline="0" dirty="0" smtClean="0">
                          <a:solidFill>
                            <a:schemeClr val="dk1"/>
                          </a:solidFill>
                          <a:latin typeface="+mn-lt"/>
                          <a:ea typeface="+mn-ea"/>
                          <a:cs typeface="+mn-cs"/>
                        </a:rPr>
                        <a:t>Στεναχωρήθηκα πάρα πολύ</a:t>
                      </a:r>
                      <a:r>
                        <a:rPr lang="el-GR" sz="2000" kern="1200" baseline="0" dirty="0" smtClean="0">
                          <a:solidFill>
                            <a:schemeClr val="dk1"/>
                          </a:solidFill>
                          <a:latin typeface="+mn-lt"/>
                          <a:ea typeface="+mn-ea"/>
                          <a:cs typeface="+mn-cs"/>
                        </a:rPr>
                        <a:t>, θεία</a:t>
                      </a:r>
                    </a:p>
                    <a:p>
                      <a:r>
                        <a:rPr lang="el-GR" sz="2000" kern="1200" baseline="0" dirty="0" smtClean="0">
                          <a:solidFill>
                            <a:schemeClr val="dk1"/>
                          </a:solidFill>
                          <a:latin typeface="+mn-lt"/>
                          <a:ea typeface="+mn-ea"/>
                          <a:cs typeface="+mn-cs"/>
                        </a:rPr>
                        <a:t>Αυγούστα, που δεν βρίσκονται</a:t>
                      </a:r>
                    </a:p>
                    <a:p>
                      <a:r>
                        <a:rPr lang="el-GR" sz="2000" kern="1200" baseline="0" dirty="0" smtClean="0">
                          <a:solidFill>
                            <a:schemeClr val="dk1"/>
                          </a:solidFill>
                          <a:latin typeface="+mn-lt"/>
                          <a:ea typeface="+mn-ea"/>
                          <a:cs typeface="+mn-cs"/>
                        </a:rPr>
                        <a:t>αγγούρια, ούτε τοις μετρητοίς, αν τα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πληρώσει κανείς.</a:t>
                      </a:r>
                      <a:endParaRPr lang="el-GR" sz="2000" dirty="0"/>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Θεία Αυγούστα, </a:t>
                      </a:r>
                      <a:r>
                        <a:rPr lang="el-GR" sz="2000" b="1" kern="1200" baseline="0" dirty="0" smtClean="0">
                          <a:solidFill>
                            <a:schemeClr val="dk1"/>
                          </a:solidFill>
                          <a:latin typeface="+mn-lt"/>
                          <a:ea typeface="+mn-ea"/>
                          <a:cs typeface="+mn-cs"/>
                        </a:rPr>
                        <a:t>έχω γίνει ράκος</a:t>
                      </a:r>
                      <a:r>
                        <a:rPr lang="el-GR" sz="2000" kern="1200" baseline="0" dirty="0" smtClean="0">
                          <a:solidFill>
                            <a:schemeClr val="dk1"/>
                          </a:solidFill>
                          <a:latin typeface="+mn-lt"/>
                          <a:ea typeface="+mn-ea"/>
                          <a:cs typeface="+mn-cs"/>
                        </a:rPr>
                        <a:t>: δεν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υπήρχαν αγγούρια ούτε καν με μετρητά!</a:t>
                      </a:r>
                      <a:endParaRPr lang="el-GR" sz="2000"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692696"/>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3</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3/9"/>
          <p:cNvGraphicFramePr>
            <a:graphicFrameLocks noGrp="1"/>
          </p:cNvGraphicFramePr>
          <p:nvPr>
            <p:extLst>
              <p:ext uri="{D42A27DB-BD31-4B8C-83A1-F6EECF244321}">
                <p14:modId xmlns:p14="http://schemas.microsoft.com/office/powerpoint/2010/main" val="2228603656"/>
              </p:ext>
            </p:extLst>
          </p:nvPr>
        </p:nvGraphicFramePr>
        <p:xfrm>
          <a:off x="755576" y="1988840"/>
          <a:ext cx="7632849" cy="3535680"/>
        </p:xfrm>
        <a:graphic>
          <a:graphicData uri="http://schemas.openxmlformats.org/drawingml/2006/table">
            <a:tbl>
              <a:tblPr firstRow="1" bandRow="1">
                <a:tableStyleId>{5C22544A-7EE6-4342-B048-85BDC9FD1C3A}</a:tableStyleId>
              </a:tblPr>
              <a:tblGrid>
                <a:gridCol w="3888432"/>
                <a:gridCol w="3744417"/>
              </a:tblGrid>
              <a:tr h="1452575">
                <a:tc>
                  <a:txBody>
                    <a:bodyPr/>
                    <a:lstStyle/>
                    <a:p>
                      <a:r>
                        <a:rPr lang="en-US" sz="2000" b="1" i="1" kern="1200" baseline="0" dirty="0" smtClean="0">
                          <a:solidFill>
                            <a:schemeClr val="lt1"/>
                          </a:solidFill>
                          <a:latin typeface="+mn-lt"/>
                          <a:ea typeface="+mn-ea"/>
                          <a:cs typeface="+mn-cs"/>
                        </a:rPr>
                        <a:t>Algernon: Why is it that at a bachelor’s establishment the servants </a:t>
                      </a:r>
                      <a:r>
                        <a:rPr lang="en-US" sz="2000" b="1" kern="1200" baseline="0" dirty="0" smtClean="0">
                          <a:solidFill>
                            <a:schemeClr val="lt1"/>
                          </a:solidFill>
                          <a:latin typeface="+mn-lt"/>
                          <a:ea typeface="+mn-ea"/>
                          <a:cs typeface="+mn-cs"/>
                        </a:rPr>
                        <a:t>invariably drink the champagne? I ask merely for information</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Do/be orientation</a:t>
                      </a:r>
                      <a:endParaRPr lang="el-GR" sz="2000" b="0" i="0" dirty="0"/>
                    </a:p>
                  </a:txBody>
                  <a:tcPr>
                    <a:solidFill>
                      <a:schemeClr val="tx2">
                        <a:lumMod val="60000"/>
                        <a:lumOff val="40000"/>
                      </a:schemeClr>
                    </a:solidFill>
                  </a:tcPr>
                </a:tc>
              </a:tr>
              <a:tr h="17877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Πώς γίνεται, πάντα στα σπίτια των</a:t>
                      </a:r>
                    </a:p>
                    <a:p>
                      <a:r>
                        <a:rPr lang="el-GR" sz="2000" kern="1200" baseline="0" dirty="0" smtClean="0">
                          <a:solidFill>
                            <a:schemeClr val="dk1"/>
                          </a:solidFill>
                          <a:latin typeface="+mn-lt"/>
                          <a:ea typeface="+mn-ea"/>
                          <a:cs typeface="+mn-cs"/>
                        </a:rPr>
                        <a:t>ανύπαντρων, να πίνουν χωρίς</a:t>
                      </a:r>
                    </a:p>
                    <a:p>
                      <a:r>
                        <a:rPr lang="el-GR" sz="2000" kern="1200" baseline="0" dirty="0" smtClean="0">
                          <a:solidFill>
                            <a:schemeClr val="dk1"/>
                          </a:solidFill>
                          <a:latin typeface="+mn-lt"/>
                          <a:ea typeface="+mn-ea"/>
                          <a:cs typeface="+mn-cs"/>
                        </a:rPr>
                        <a:t>εξαίρεση τη σαμπάνια οι υπηρέτες;</a:t>
                      </a:r>
                    </a:p>
                    <a:p>
                      <a:r>
                        <a:rPr lang="el-GR" sz="2000" kern="1200" baseline="0" dirty="0" smtClean="0">
                          <a:solidFill>
                            <a:schemeClr val="dk1"/>
                          </a:solidFill>
                          <a:latin typeface="+mn-lt"/>
                          <a:ea typeface="+mn-ea"/>
                          <a:cs typeface="+mn-cs"/>
                        </a:rPr>
                        <a:t>Ρωτώ απλώς για να μάθω.</a:t>
                      </a:r>
                      <a:endParaRPr lang="el-GR" sz="2000" b="1" dirty="0"/>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Μπορείς να μου πεις γιατί στα σπίτια των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ανύπαντρων οι υπηρέτες πίνουνε σπάνια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σαμπάνια; Από περιέργεια σε ρωτάω.</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908720"/>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4</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6" name="Table 5" title="LCC/HCC features across two TT versions 4/9"/>
          <p:cNvGraphicFramePr>
            <a:graphicFrameLocks noGrp="1"/>
          </p:cNvGraphicFramePr>
          <p:nvPr>
            <p:extLst>
              <p:ext uri="{D42A27DB-BD31-4B8C-83A1-F6EECF244321}">
                <p14:modId xmlns:p14="http://schemas.microsoft.com/office/powerpoint/2010/main" val="2628490214"/>
              </p:ext>
            </p:extLst>
          </p:nvPr>
        </p:nvGraphicFramePr>
        <p:xfrm>
          <a:off x="611560" y="2348880"/>
          <a:ext cx="7632849" cy="3164344"/>
        </p:xfrm>
        <a:graphic>
          <a:graphicData uri="http://schemas.openxmlformats.org/drawingml/2006/table">
            <a:tbl>
              <a:tblPr firstRow="1" bandRow="1">
                <a:tableStyleId>{5C22544A-7EE6-4342-B048-85BDC9FD1C3A}</a:tableStyleId>
              </a:tblPr>
              <a:tblGrid>
                <a:gridCol w="3888432"/>
                <a:gridCol w="3744417"/>
              </a:tblGrid>
              <a:tr h="1548904">
                <a:tc>
                  <a:txBody>
                    <a:bodyPr/>
                    <a:lstStyle/>
                    <a:p>
                      <a:r>
                        <a:rPr lang="en-US" sz="2000" b="1" i="1" kern="1200" baseline="0" dirty="0" smtClean="0">
                          <a:solidFill>
                            <a:schemeClr val="lt1"/>
                          </a:solidFill>
                          <a:latin typeface="+mn-lt"/>
                          <a:ea typeface="+mn-ea"/>
                          <a:cs typeface="+mn-cs"/>
                        </a:rPr>
                        <a:t>Algernon: Did you hear what I was playing, Lane?</a:t>
                      </a:r>
                    </a:p>
                    <a:p>
                      <a:r>
                        <a:rPr lang="en-US" sz="2000" b="1" i="1" kern="1200" baseline="0" dirty="0" smtClean="0">
                          <a:solidFill>
                            <a:schemeClr val="lt1"/>
                          </a:solidFill>
                          <a:latin typeface="+mn-lt"/>
                          <a:ea typeface="+mn-ea"/>
                          <a:cs typeface="+mn-cs"/>
                        </a:rPr>
                        <a:t>Lane: I didn’t think it polite to listen, sir</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Do/be orientation</a:t>
                      </a:r>
                      <a:endParaRPr lang="el-GR" sz="2000" b="0" i="0" dirty="0"/>
                    </a:p>
                  </a:txBody>
                  <a:tcPr>
                    <a:solidFill>
                      <a:schemeClr val="tx2">
                        <a:lumMod val="60000"/>
                        <a:lumOff val="40000"/>
                      </a:schemeClr>
                    </a:solidFill>
                  </a:tcPr>
                </a:tc>
              </a:tr>
              <a:tr h="1238012">
                <a:tc>
                  <a:txBody>
                    <a:bodyPr/>
                    <a:lstStyle/>
                    <a:p>
                      <a:r>
                        <a:rPr lang="el-GR" sz="2000" kern="1200" baseline="0" dirty="0" smtClean="0">
                          <a:solidFill>
                            <a:schemeClr val="dk1"/>
                          </a:solidFill>
                          <a:latin typeface="+mn-lt"/>
                          <a:ea typeface="+mn-ea"/>
                          <a:cs typeface="+mn-cs"/>
                        </a:rPr>
                        <a:t>Άλτζερνον</a:t>
                      </a:r>
                      <a:endParaRPr lang="en-US"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Άκουσες τι έπαιζα Λέην;</a:t>
                      </a:r>
                    </a:p>
                    <a:p>
                      <a:r>
                        <a:rPr lang="el-GR" sz="2000" kern="1200" baseline="0" dirty="0" smtClean="0">
                          <a:solidFill>
                            <a:schemeClr val="dk1"/>
                          </a:solidFill>
                          <a:latin typeface="+mn-lt"/>
                          <a:ea typeface="+mn-ea"/>
                          <a:cs typeface="+mn-cs"/>
                        </a:rPr>
                        <a:t>Λέην</a:t>
                      </a:r>
                      <a:endParaRPr lang="en-US"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Δεν το νόμισα ευγενικό να</a:t>
                      </a:r>
                    </a:p>
                    <a:p>
                      <a:r>
                        <a:rPr lang="el-GR" sz="2000" kern="1200" baseline="0" dirty="0" smtClean="0">
                          <a:solidFill>
                            <a:schemeClr val="dk1"/>
                          </a:solidFill>
                          <a:latin typeface="+mn-lt"/>
                          <a:ea typeface="+mn-ea"/>
                          <a:cs typeface="+mn-cs"/>
                        </a:rPr>
                        <a:t>κρυφακούσω, κύριε</a:t>
                      </a:r>
                      <a:endParaRPr lang="el-GR" sz="2000" dirty="0"/>
                    </a:p>
                  </a:txBody>
                  <a:tcPr/>
                </a:tc>
                <a:tc>
                  <a:txBody>
                    <a:bodyPr/>
                    <a:lstStyle/>
                    <a:p>
                      <a:r>
                        <a:rPr lang="el-GR" sz="2000" kern="1200" baseline="0" dirty="0" smtClean="0">
                          <a:solidFill>
                            <a:schemeClr val="dk1"/>
                          </a:solidFill>
                          <a:latin typeface="+mn-lt"/>
                          <a:ea typeface="+mn-ea"/>
                          <a:cs typeface="+mn-cs"/>
                        </a:rPr>
                        <a:t>Άλτζερνον </a:t>
                      </a:r>
                      <a:endParaRPr lang="en-US"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Άκουσες τι έπαιζα, Λέην;</a:t>
                      </a:r>
                    </a:p>
                    <a:p>
                      <a:r>
                        <a:rPr lang="el-GR" sz="2000" kern="1200" baseline="0" dirty="0" smtClean="0">
                          <a:solidFill>
                            <a:schemeClr val="dk1"/>
                          </a:solidFill>
                          <a:latin typeface="+mn-lt"/>
                          <a:ea typeface="+mn-ea"/>
                          <a:cs typeface="+mn-cs"/>
                        </a:rPr>
                        <a:t>Λέην</a:t>
                      </a:r>
                      <a:endParaRPr lang="en-US"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Δεν είμαι αδιάκριτος, κύριε.</a:t>
                      </a:r>
                      <a:endParaRPr lang="el-GR" sz="2000"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692696"/>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5</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5/9"/>
          <p:cNvGraphicFramePr>
            <a:graphicFrameLocks noGrp="1"/>
          </p:cNvGraphicFramePr>
          <p:nvPr>
            <p:extLst>
              <p:ext uri="{D42A27DB-BD31-4B8C-83A1-F6EECF244321}">
                <p14:modId xmlns:p14="http://schemas.microsoft.com/office/powerpoint/2010/main" val="3152827805"/>
              </p:ext>
            </p:extLst>
          </p:nvPr>
        </p:nvGraphicFramePr>
        <p:xfrm>
          <a:off x="683568" y="1988840"/>
          <a:ext cx="7632849" cy="3535680"/>
        </p:xfrm>
        <a:graphic>
          <a:graphicData uri="http://schemas.openxmlformats.org/drawingml/2006/table">
            <a:tbl>
              <a:tblPr firstRow="1" bandRow="1">
                <a:tableStyleId>{5C22544A-7EE6-4342-B048-85BDC9FD1C3A}</a:tableStyleId>
              </a:tblPr>
              <a:tblGrid>
                <a:gridCol w="3888432"/>
                <a:gridCol w="3744417"/>
              </a:tblGrid>
              <a:tr h="1549414">
                <a:tc>
                  <a:txBody>
                    <a:bodyPr/>
                    <a:lstStyle/>
                    <a:p>
                      <a:r>
                        <a:rPr lang="en-US" sz="2000" b="1" i="1" kern="1200" baseline="0" dirty="0" smtClean="0">
                          <a:solidFill>
                            <a:schemeClr val="lt1"/>
                          </a:solidFill>
                          <a:latin typeface="+mn-lt"/>
                          <a:ea typeface="+mn-ea"/>
                          <a:cs typeface="+mn-cs"/>
                        </a:rPr>
                        <a:t>Algernon: Why is it that at a bachelor’s establishment the servants</a:t>
                      </a:r>
                    </a:p>
                    <a:p>
                      <a:r>
                        <a:rPr lang="en-US" sz="2000" b="1" kern="1200" baseline="0" dirty="0" smtClean="0">
                          <a:solidFill>
                            <a:schemeClr val="lt1"/>
                          </a:solidFill>
                          <a:latin typeface="+mn-lt"/>
                          <a:ea typeface="+mn-ea"/>
                          <a:cs typeface="+mn-cs"/>
                        </a:rPr>
                        <a:t>invariably drink the champagne? I ask merely for information</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Do/be orientation</a:t>
                      </a:r>
                      <a:endParaRPr lang="el-GR" sz="2000" b="0" i="0" dirty="0"/>
                    </a:p>
                  </a:txBody>
                  <a:tcPr>
                    <a:solidFill>
                      <a:schemeClr val="tx2">
                        <a:lumMod val="60000"/>
                        <a:lumOff val="40000"/>
                      </a:schemeClr>
                    </a:solidFill>
                  </a:tcPr>
                </a:tc>
              </a:tr>
              <a:tr h="19069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Πώς γίνεται, πάντα στα σπίτια των</a:t>
                      </a:r>
                    </a:p>
                    <a:p>
                      <a:r>
                        <a:rPr lang="el-GR" sz="2000" kern="1200" baseline="0" dirty="0" smtClean="0">
                          <a:solidFill>
                            <a:schemeClr val="dk1"/>
                          </a:solidFill>
                          <a:latin typeface="+mn-lt"/>
                          <a:ea typeface="+mn-ea"/>
                          <a:cs typeface="+mn-cs"/>
                        </a:rPr>
                        <a:t>ανύπαντρων, να πίνουν χωρίς</a:t>
                      </a:r>
                    </a:p>
                    <a:p>
                      <a:r>
                        <a:rPr lang="el-GR" sz="2000" kern="1200" baseline="0" dirty="0" smtClean="0">
                          <a:solidFill>
                            <a:schemeClr val="dk1"/>
                          </a:solidFill>
                          <a:latin typeface="+mn-lt"/>
                          <a:ea typeface="+mn-ea"/>
                          <a:cs typeface="+mn-cs"/>
                        </a:rPr>
                        <a:t>εξαίρεση τη σαμπάνια οι υπηρέτες;</a:t>
                      </a:r>
                    </a:p>
                    <a:p>
                      <a:r>
                        <a:rPr lang="el-GR" sz="2000" kern="1200" baseline="0" dirty="0" smtClean="0">
                          <a:solidFill>
                            <a:schemeClr val="dk1"/>
                          </a:solidFill>
                          <a:latin typeface="+mn-lt"/>
                          <a:ea typeface="+mn-ea"/>
                          <a:cs typeface="+mn-cs"/>
                        </a:rPr>
                        <a:t>Ρωτώ απλώς για να μάθω.</a:t>
                      </a:r>
                      <a:endParaRPr lang="el-GR" sz="2000" b="1" dirty="0"/>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Μπορείς να μου πεις γιατί στα σπίτια των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ανύπαντρων οι υπηρέτες πίνουνε σπάνια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σαμπάνια; Από περιέργεια σε ρωτάω.</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60000"/>
                    <a:lumOff val="40000"/>
                  </a:schemeClr>
                </a:solidFill>
              </a:rPr>
              <a:t>Source:</a:t>
            </a:r>
            <a:endParaRPr lang="el-GR" dirty="0">
              <a:solidFill>
                <a:schemeClr val="tx2">
                  <a:lumMod val="60000"/>
                  <a:lumOff val="40000"/>
                </a:schemeClr>
              </a:solidFill>
            </a:endParaRPr>
          </a:p>
        </p:txBody>
      </p:sp>
      <p:sp>
        <p:nvSpPr>
          <p:cNvPr id="5" name="Content Placeholder 4" title="Sidiropoulou, Maria. Translating Identities on Stage and Screen – Pragmatic perspectives and discoursal tendencies."/>
          <p:cNvSpPr>
            <a:spLocks noGrp="1"/>
          </p:cNvSpPr>
          <p:nvPr>
            <p:ph idx="1"/>
          </p:nvPr>
        </p:nvSpPr>
        <p:spPr>
          <a:xfrm>
            <a:off x="3851920" y="1484784"/>
            <a:ext cx="3168352" cy="4007251"/>
          </a:xfrm>
          <a:prstGeom prst="rect">
            <a:avLst/>
          </a:prstGeom>
          <a:blipFill>
            <a:blip r:embed="rId3" cstate="print"/>
            <a:tile tx="0" ty="0" sx="100000" sy="100000" flip="none" algn="tl"/>
          </a:blipFill>
          <a:ln>
            <a:solidFill>
              <a:schemeClr val="accent1">
                <a:lumMod val="20000"/>
                <a:lumOff val="80000"/>
              </a:schemeClr>
            </a:solidFill>
          </a:ln>
        </p:spPr>
        <p:txBody>
          <a:bodyPr wrap="square">
            <a:spAutoFit/>
          </a:bodyPr>
          <a:lstStyle/>
          <a:p>
            <a:pPr>
              <a:buNone/>
            </a:pPr>
            <a:r>
              <a:rPr lang="en-US" sz="2400" dirty="0" err="1" smtClean="0">
                <a:solidFill>
                  <a:schemeClr val="accent2">
                    <a:lumMod val="50000"/>
                  </a:schemeClr>
                </a:solidFill>
              </a:rPr>
              <a:t>Sidiropoulou</a:t>
            </a:r>
            <a:r>
              <a:rPr lang="en-US" sz="2400" dirty="0" smtClean="0">
                <a:solidFill>
                  <a:schemeClr val="accent2">
                    <a:lumMod val="50000"/>
                  </a:schemeClr>
                </a:solidFill>
              </a:rPr>
              <a:t>, Maria. </a:t>
            </a:r>
          </a:p>
          <a:p>
            <a:pPr>
              <a:buNone/>
            </a:pPr>
            <a:r>
              <a:rPr lang="en-US" sz="2400" dirty="0" smtClean="0">
                <a:solidFill>
                  <a:schemeClr val="accent2">
                    <a:lumMod val="50000"/>
                  </a:schemeClr>
                </a:solidFill>
              </a:rPr>
              <a:t>2012/2013. </a:t>
            </a:r>
          </a:p>
          <a:p>
            <a:pPr>
              <a:buNone/>
            </a:pPr>
            <a:r>
              <a:rPr lang="en-US" sz="2400" i="1" dirty="0" smtClean="0">
                <a:solidFill>
                  <a:schemeClr val="accent2">
                    <a:lumMod val="50000"/>
                  </a:schemeClr>
                </a:solidFill>
              </a:rPr>
              <a:t>Translating Identities on Stage and Screen</a:t>
            </a:r>
            <a:r>
              <a:rPr lang="en-US" sz="2400" dirty="0">
                <a:solidFill>
                  <a:schemeClr val="accent2">
                    <a:lumMod val="50000"/>
                  </a:schemeClr>
                </a:solidFill>
              </a:rPr>
              <a:t> </a:t>
            </a:r>
            <a:r>
              <a:rPr lang="en-US" sz="2400" dirty="0" smtClean="0">
                <a:solidFill>
                  <a:schemeClr val="accent2">
                    <a:lumMod val="50000"/>
                  </a:schemeClr>
                </a:solidFill>
              </a:rPr>
              <a:t>– Pragmatic perspectives and </a:t>
            </a:r>
            <a:r>
              <a:rPr lang="en-US" sz="2400" dirty="0" err="1">
                <a:solidFill>
                  <a:schemeClr val="accent2">
                    <a:lumMod val="50000"/>
                  </a:schemeClr>
                </a:solidFill>
              </a:rPr>
              <a:t>d</a:t>
            </a:r>
            <a:r>
              <a:rPr lang="en-US" sz="2400" dirty="0" err="1" smtClean="0">
                <a:solidFill>
                  <a:schemeClr val="accent2">
                    <a:lumMod val="50000"/>
                  </a:schemeClr>
                </a:solidFill>
              </a:rPr>
              <a:t>iscoursal</a:t>
            </a:r>
            <a:r>
              <a:rPr lang="en-US" sz="2400" dirty="0" smtClean="0">
                <a:solidFill>
                  <a:schemeClr val="accent2">
                    <a:lumMod val="50000"/>
                  </a:schemeClr>
                </a:solidFill>
              </a:rPr>
              <a:t> tendencies.</a:t>
            </a:r>
          </a:p>
          <a:p>
            <a:pPr>
              <a:buNone/>
            </a:pPr>
            <a:r>
              <a:rPr lang="en-US" sz="2400" dirty="0" smtClean="0">
                <a:solidFill>
                  <a:schemeClr val="accent2">
                    <a:lumMod val="50000"/>
                  </a:schemeClr>
                </a:solidFill>
              </a:rPr>
              <a:t>Newcastle-upon-Tyne: Cambridge Scholars</a:t>
            </a:r>
          </a:p>
        </p:txBody>
      </p:sp>
      <p:pic>
        <p:nvPicPr>
          <p:cNvPr id="6" name="Picture 3" title="Sidiropoulou, Maria. Translating Identities on Stage and Screen – Pragmatic perspectives and discoursal tendencies."/>
          <p:cNvPicPr>
            <a:picLocks noChangeAspect="1" noChangeArrowheads="1"/>
          </p:cNvPicPr>
          <p:nvPr/>
        </p:nvPicPr>
        <p:blipFill>
          <a:blip r:embed="rId4" cstate="print"/>
          <a:srcRect/>
          <a:stretch>
            <a:fillRect/>
          </a:stretch>
        </p:blipFill>
        <p:spPr bwMode="auto">
          <a:xfrm rot="21231870">
            <a:off x="1101581" y="1615754"/>
            <a:ext cx="2661005" cy="3922326"/>
          </a:xfrm>
          <a:prstGeom prst="rect">
            <a:avLst/>
          </a:prstGeom>
          <a:noFill/>
        </p:spPr>
      </p:pic>
      <p:sp>
        <p:nvSpPr>
          <p:cNvPr id="7" name="Rectangle 6" title="Translating Identities on Stage and Screen – Pragmatic perspectives and discoursal tendencies."/>
          <p:cNvSpPr/>
          <p:nvPr/>
        </p:nvSpPr>
        <p:spPr>
          <a:xfrm>
            <a:off x="719064" y="5661248"/>
            <a:ext cx="8424936" cy="369332"/>
          </a:xfrm>
          <a:prstGeom prst="rect">
            <a:avLst/>
          </a:prstGeom>
        </p:spPr>
        <p:txBody>
          <a:bodyPr wrap="square">
            <a:spAutoFit/>
          </a:bodyPr>
          <a:lstStyle/>
          <a:p>
            <a:r>
              <a:rPr lang="en-US" dirty="0" smtClean="0">
                <a:hlinkClick r:id="rId5"/>
              </a:rPr>
              <a:t>http://www.cambridgescholars.com/translating-identities-on-stage-and-screen-18</a:t>
            </a:r>
            <a:endParaRPr lang="el-GR" dirty="0"/>
          </a:p>
        </p:txBody>
      </p:sp>
    </p:spTree>
    <p:extLst>
      <p:ext uri="{BB962C8B-B14F-4D97-AF65-F5344CB8AC3E}">
        <p14:creationId xmlns:p14="http://schemas.microsoft.com/office/powerpoint/2010/main" val="868733636"/>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692696"/>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6</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6/9"/>
          <p:cNvGraphicFramePr>
            <a:graphicFrameLocks noGrp="1"/>
          </p:cNvGraphicFramePr>
          <p:nvPr>
            <p:extLst>
              <p:ext uri="{D42A27DB-BD31-4B8C-83A1-F6EECF244321}">
                <p14:modId xmlns:p14="http://schemas.microsoft.com/office/powerpoint/2010/main" val="2511007533"/>
              </p:ext>
            </p:extLst>
          </p:nvPr>
        </p:nvGraphicFramePr>
        <p:xfrm>
          <a:off x="683568" y="1988840"/>
          <a:ext cx="7632849" cy="3456384"/>
        </p:xfrm>
        <a:graphic>
          <a:graphicData uri="http://schemas.openxmlformats.org/drawingml/2006/table">
            <a:tbl>
              <a:tblPr firstRow="1" bandRow="1">
                <a:tableStyleId>{5C22544A-7EE6-4342-B048-85BDC9FD1C3A}</a:tableStyleId>
              </a:tblPr>
              <a:tblGrid>
                <a:gridCol w="3888432"/>
                <a:gridCol w="3744417"/>
              </a:tblGrid>
              <a:tr h="1549414">
                <a:tc>
                  <a:txBody>
                    <a:bodyPr/>
                    <a:lstStyle/>
                    <a:p>
                      <a:r>
                        <a:rPr lang="en-US" sz="2000" b="1" i="1" kern="1200" baseline="0" dirty="0" smtClean="0">
                          <a:solidFill>
                            <a:schemeClr val="lt1"/>
                          </a:solidFill>
                          <a:latin typeface="+mn-lt"/>
                          <a:ea typeface="+mn-ea"/>
                          <a:cs typeface="+mn-cs"/>
                        </a:rPr>
                        <a:t>Algernon: ...</a:t>
                      </a:r>
                      <a:r>
                        <a:rPr lang="en-US" sz="2000" b="1" i="1" kern="1200" baseline="0" dirty="0" err="1" smtClean="0">
                          <a:solidFill>
                            <a:schemeClr val="lt1"/>
                          </a:solidFill>
                          <a:latin typeface="+mn-lt"/>
                          <a:ea typeface="+mn-ea"/>
                          <a:cs typeface="+mn-cs"/>
                        </a:rPr>
                        <a:t>Βut</a:t>
                      </a:r>
                      <a:r>
                        <a:rPr lang="en-US" sz="2000" b="1" i="1" kern="1200" baseline="0" dirty="0" smtClean="0">
                          <a:solidFill>
                            <a:schemeClr val="lt1"/>
                          </a:solidFill>
                          <a:latin typeface="+mn-lt"/>
                          <a:ea typeface="+mn-ea"/>
                          <a:cs typeface="+mn-cs"/>
                        </a:rPr>
                        <a:t> I’ll run over the program I’ve drawn out, if you will kindly </a:t>
                      </a:r>
                      <a:r>
                        <a:rPr lang="en-US" sz="2000" b="1" kern="1200" baseline="0" dirty="0" smtClean="0">
                          <a:solidFill>
                            <a:schemeClr val="lt1"/>
                          </a:solidFill>
                          <a:latin typeface="+mn-lt"/>
                          <a:ea typeface="+mn-ea"/>
                          <a:cs typeface="+mn-cs"/>
                        </a:rPr>
                        <a:t>come into the next room for a moment</a:t>
                      </a:r>
                      <a:endParaRPr lang="el-GR" sz="2000" b="0" dirty="0" smtClean="0"/>
                    </a:p>
                  </a:txBody>
                  <a:tcPr/>
                </a:tc>
                <a:tc>
                  <a:txBody>
                    <a:bodyPr/>
                    <a:lstStyle/>
                    <a:p>
                      <a:pPr algn="r"/>
                      <a:r>
                        <a:rPr lang="en-US" sz="2000" b="1" i="0" kern="1200" baseline="0" dirty="0" smtClean="0">
                          <a:solidFill>
                            <a:schemeClr val="lt1"/>
                          </a:solidFill>
                          <a:latin typeface="+mn-lt"/>
                          <a:ea typeface="+mn-ea"/>
                          <a:cs typeface="+mn-cs"/>
                        </a:rPr>
                        <a:t>Inter-personal involvement</a:t>
                      </a:r>
                      <a:endParaRPr lang="el-GR" sz="2000" b="0" i="0" dirty="0"/>
                    </a:p>
                  </a:txBody>
                  <a:tcPr>
                    <a:solidFill>
                      <a:schemeClr val="tx2">
                        <a:lumMod val="60000"/>
                        <a:lumOff val="40000"/>
                      </a:schemeClr>
                    </a:solidFill>
                  </a:tcPr>
                </a:tc>
              </a:tr>
              <a:tr h="19069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...Θα ρίξω όμως μια ματιά στο</a:t>
                      </a:r>
                    </a:p>
                    <a:p>
                      <a:r>
                        <a:rPr lang="el-GR" sz="2000" kern="1200" baseline="0" dirty="0" smtClean="0">
                          <a:solidFill>
                            <a:schemeClr val="dk1"/>
                          </a:solidFill>
                          <a:latin typeface="+mn-lt"/>
                          <a:ea typeface="+mn-ea"/>
                          <a:cs typeface="+mn-cs"/>
                        </a:rPr>
                        <a:t>πρόγραμμα που έχω καταστρώσει, αν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έχετε την καλοσύνη να΄ρθείτε μια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στιγμή στο διπλανό δωμάτιο.</a:t>
                      </a:r>
                      <a:endParaRPr lang="el-GR" sz="2000" b="1" dirty="0"/>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…Πάντως, σας έχω φτιάξει ένα</a:t>
                      </a:r>
                    </a:p>
                    <a:p>
                      <a:r>
                        <a:rPr lang="el-GR" sz="2000" kern="1200" baseline="0" dirty="0" smtClean="0">
                          <a:solidFill>
                            <a:schemeClr val="dk1"/>
                          </a:solidFill>
                          <a:latin typeface="+mn-lt"/>
                          <a:ea typeface="+mn-ea"/>
                          <a:cs typeface="+mn-cs"/>
                        </a:rPr>
                        <a:t>πρόγραμμα και θα το ξαναδούμε μαζί, αν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έρθετε για λίγο στο διπλανό δωμάτιο.</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539552" y="548680"/>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7</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6" name="Table 5" title="LCC/HCC features across two TT versions 7/9"/>
          <p:cNvGraphicFramePr>
            <a:graphicFrameLocks noGrp="1"/>
          </p:cNvGraphicFramePr>
          <p:nvPr>
            <p:extLst>
              <p:ext uri="{D42A27DB-BD31-4B8C-83A1-F6EECF244321}">
                <p14:modId xmlns:p14="http://schemas.microsoft.com/office/powerpoint/2010/main" val="1181780645"/>
              </p:ext>
            </p:extLst>
          </p:nvPr>
        </p:nvGraphicFramePr>
        <p:xfrm>
          <a:off x="683568" y="2060848"/>
          <a:ext cx="7632849" cy="2662024"/>
        </p:xfrm>
        <a:graphic>
          <a:graphicData uri="http://schemas.openxmlformats.org/drawingml/2006/table">
            <a:tbl>
              <a:tblPr firstRow="1" bandRow="1">
                <a:tableStyleId>{5C22544A-7EE6-4342-B048-85BDC9FD1C3A}</a:tableStyleId>
              </a:tblPr>
              <a:tblGrid>
                <a:gridCol w="3816424"/>
                <a:gridCol w="3816425"/>
              </a:tblGrid>
              <a:tr h="936104">
                <a:tc>
                  <a:txBody>
                    <a:bodyPr/>
                    <a:lstStyle/>
                    <a:p>
                      <a:r>
                        <a:rPr lang="en-US" sz="2000" b="1" i="1" kern="1200" baseline="0" dirty="0" smtClean="0">
                          <a:solidFill>
                            <a:schemeClr val="lt1"/>
                          </a:solidFill>
                          <a:latin typeface="+mn-lt"/>
                          <a:ea typeface="+mn-ea"/>
                          <a:cs typeface="+mn-cs"/>
                        </a:rPr>
                        <a:t>Lady </a:t>
                      </a:r>
                      <a:r>
                        <a:rPr lang="en-US" sz="2000" b="1" i="1" kern="1200" baseline="0" dirty="0" err="1" smtClean="0">
                          <a:solidFill>
                            <a:schemeClr val="lt1"/>
                          </a:solidFill>
                          <a:latin typeface="+mn-lt"/>
                          <a:ea typeface="+mn-ea"/>
                          <a:cs typeface="+mn-cs"/>
                        </a:rPr>
                        <a:t>Bracknell</a:t>
                      </a:r>
                      <a:r>
                        <a:rPr lang="en-US" sz="2000" b="1" i="1" kern="1200" baseline="0" dirty="0" smtClean="0">
                          <a:solidFill>
                            <a:schemeClr val="lt1"/>
                          </a:solidFill>
                          <a:latin typeface="+mn-lt"/>
                          <a:ea typeface="+mn-ea"/>
                          <a:cs typeface="+mn-cs"/>
                        </a:rPr>
                        <a:t>. Thank you, Algernon. It is very thoughtful of you.</a:t>
                      </a:r>
                      <a:endParaRPr lang="el-GR" sz="2000" b="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2000" b="1" i="0" kern="1200" baseline="0" dirty="0" smtClean="0">
                          <a:solidFill>
                            <a:schemeClr val="lt1"/>
                          </a:solidFill>
                          <a:latin typeface="+mn-lt"/>
                          <a:ea typeface="+mn-ea"/>
                          <a:cs typeface="+mn-cs"/>
                        </a:rPr>
                        <a:t>Inter-personal involvement</a:t>
                      </a:r>
                      <a:endParaRPr lang="el-GR" sz="2000" b="0" i="0" dirty="0" smtClean="0"/>
                    </a:p>
                    <a:p>
                      <a:pPr algn="r"/>
                      <a:endParaRPr lang="el-GR" sz="2000" b="0" i="0" dirty="0"/>
                    </a:p>
                  </a:txBody>
                  <a:tcPr>
                    <a:solidFill>
                      <a:schemeClr val="tx2">
                        <a:lumMod val="60000"/>
                        <a:lumOff val="40000"/>
                      </a:schemeClr>
                    </a:solidFill>
                  </a:tcPr>
                </a:tc>
              </a:tr>
              <a:tr h="1656184">
                <a:tc>
                  <a:txBody>
                    <a:bodyPr/>
                    <a:lstStyle/>
                    <a:p>
                      <a:r>
                        <a:rPr lang="el-GR" sz="2000" kern="1200" baseline="0" dirty="0" smtClean="0">
                          <a:solidFill>
                            <a:schemeClr val="dk1"/>
                          </a:solidFill>
                          <a:latin typeface="+mn-lt"/>
                          <a:ea typeface="+mn-ea"/>
                          <a:cs typeface="+mn-cs"/>
                        </a:rPr>
                        <a:t>Λαίδη Μπρακνέλ</a:t>
                      </a:r>
                    </a:p>
                    <a:p>
                      <a:r>
                        <a:rPr lang="el-GR" sz="2000" kern="1200" baseline="0" dirty="0" smtClean="0">
                          <a:solidFill>
                            <a:schemeClr val="dk1"/>
                          </a:solidFill>
                          <a:latin typeface="+mn-lt"/>
                          <a:ea typeface="+mn-ea"/>
                          <a:cs typeface="+mn-cs"/>
                        </a:rPr>
                        <a:t>Ευχαριστώ, Άλτζερνον. Είσαι πολύ</a:t>
                      </a:r>
                    </a:p>
                    <a:p>
                      <a:r>
                        <a:rPr lang="el-GR" sz="2000" kern="1200" baseline="0" dirty="0" smtClean="0">
                          <a:solidFill>
                            <a:schemeClr val="dk1"/>
                          </a:solidFill>
                          <a:latin typeface="+mn-lt"/>
                          <a:ea typeface="+mn-ea"/>
                          <a:cs typeface="+mn-cs"/>
                        </a:rPr>
                        <a:t>προνοητικός</a:t>
                      </a:r>
                      <a:r>
                        <a:rPr lang="el-GR" sz="2000" i="1" kern="1200" baseline="0" dirty="0" smtClean="0">
                          <a:solidFill>
                            <a:schemeClr val="dk1"/>
                          </a:solidFill>
                          <a:latin typeface="+mn-lt"/>
                          <a:ea typeface="+mn-ea"/>
                          <a:cs typeface="+mn-cs"/>
                        </a:rPr>
                        <a:t>.</a:t>
                      </a:r>
                      <a:endParaRPr lang="el-GR" sz="2000" dirty="0"/>
                    </a:p>
                  </a:txBody>
                  <a:tcPr/>
                </a:tc>
                <a:tc>
                  <a:txBody>
                    <a:bodyPr/>
                    <a:lstStyle/>
                    <a:p>
                      <a:r>
                        <a:rPr lang="el-GR" sz="2000" kern="1200" baseline="0" dirty="0" smtClean="0">
                          <a:solidFill>
                            <a:schemeClr val="dk1"/>
                          </a:solidFill>
                          <a:latin typeface="+mn-lt"/>
                          <a:ea typeface="+mn-ea"/>
                          <a:cs typeface="+mn-cs"/>
                        </a:rPr>
                        <a:t>Λαίδη Μπρακνέλ</a:t>
                      </a:r>
                    </a:p>
                    <a:p>
                      <a:r>
                        <a:rPr lang="el-GR" sz="2000" kern="1200" baseline="0" dirty="0" smtClean="0">
                          <a:solidFill>
                            <a:schemeClr val="dk1"/>
                          </a:solidFill>
                          <a:latin typeface="+mn-lt"/>
                          <a:ea typeface="+mn-ea"/>
                          <a:cs typeface="+mn-cs"/>
                        </a:rPr>
                        <a:t>Σ’ευχαριστώ, Άλτζερνον, που με</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φρόντισες</a:t>
                      </a:r>
                      <a:r>
                        <a:rPr lang="el-GR" sz="2000" i="1" kern="1200" baseline="0" dirty="0" smtClean="0">
                          <a:solidFill>
                            <a:schemeClr val="dk1"/>
                          </a:solidFill>
                          <a:latin typeface="+mn-lt"/>
                          <a:ea typeface="+mn-ea"/>
                          <a:cs typeface="+mn-cs"/>
                        </a:rPr>
                        <a:t>.</a:t>
                      </a:r>
                      <a:endParaRPr lang="el-GR" sz="2000"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692696"/>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8</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8/9"/>
          <p:cNvGraphicFramePr>
            <a:graphicFrameLocks noGrp="1"/>
          </p:cNvGraphicFramePr>
          <p:nvPr>
            <p:extLst>
              <p:ext uri="{D42A27DB-BD31-4B8C-83A1-F6EECF244321}">
                <p14:modId xmlns:p14="http://schemas.microsoft.com/office/powerpoint/2010/main" val="2759451402"/>
              </p:ext>
            </p:extLst>
          </p:nvPr>
        </p:nvGraphicFramePr>
        <p:xfrm>
          <a:off x="683568" y="1988840"/>
          <a:ext cx="7632849" cy="3456384"/>
        </p:xfrm>
        <a:graphic>
          <a:graphicData uri="http://schemas.openxmlformats.org/drawingml/2006/table">
            <a:tbl>
              <a:tblPr firstRow="1" bandRow="1">
                <a:tableStyleId>{5C22544A-7EE6-4342-B048-85BDC9FD1C3A}</a:tableStyleId>
              </a:tblPr>
              <a:tblGrid>
                <a:gridCol w="3888432"/>
                <a:gridCol w="3744417"/>
              </a:tblGrid>
              <a:tr h="1549414">
                <a:tc>
                  <a:txBody>
                    <a:bodyPr/>
                    <a:lstStyle/>
                    <a:p>
                      <a:r>
                        <a:rPr lang="en-US" sz="2000" b="1" i="1" kern="1200" baseline="0" dirty="0" err="1" smtClean="0">
                          <a:solidFill>
                            <a:schemeClr val="lt1"/>
                          </a:solidFill>
                          <a:latin typeface="+mn-lt"/>
                          <a:ea typeface="+mn-ea"/>
                          <a:cs typeface="+mn-cs"/>
                        </a:rPr>
                        <a:t>Gwendolen</a:t>
                      </a:r>
                      <a:r>
                        <a:rPr lang="en-US" sz="2000" b="1" i="1" kern="1200" baseline="0" dirty="0" smtClean="0">
                          <a:solidFill>
                            <a:schemeClr val="lt1"/>
                          </a:solidFill>
                          <a:latin typeface="+mn-lt"/>
                          <a:ea typeface="+mn-ea"/>
                          <a:cs typeface="+mn-cs"/>
                        </a:rPr>
                        <a:t>: </a:t>
                      </a:r>
                      <a:r>
                        <a:rPr lang="en-US" sz="2000" b="1" i="1" kern="1200" baseline="0" dirty="0" err="1" smtClean="0">
                          <a:solidFill>
                            <a:schemeClr val="lt1"/>
                          </a:solidFill>
                          <a:latin typeface="+mn-lt"/>
                          <a:ea typeface="+mn-ea"/>
                          <a:cs typeface="+mn-cs"/>
                        </a:rPr>
                        <a:t>Algy</a:t>
                      </a:r>
                      <a:r>
                        <a:rPr lang="en-US" sz="2000" b="1" i="1" kern="1200" baseline="0" dirty="0" smtClean="0">
                          <a:solidFill>
                            <a:schemeClr val="lt1"/>
                          </a:solidFill>
                          <a:latin typeface="+mn-lt"/>
                          <a:ea typeface="+mn-ea"/>
                          <a:cs typeface="+mn-cs"/>
                        </a:rPr>
                        <a:t>, kindly turn your back. I have something very particular </a:t>
                      </a:r>
                      <a:r>
                        <a:rPr lang="en-US" sz="2000" b="1" kern="1200" baseline="0" dirty="0" smtClean="0">
                          <a:solidFill>
                            <a:schemeClr val="lt1"/>
                          </a:solidFill>
                          <a:latin typeface="+mn-lt"/>
                          <a:ea typeface="+mn-ea"/>
                          <a:cs typeface="+mn-cs"/>
                        </a:rPr>
                        <a:t>to say to M. </a:t>
                      </a:r>
                      <a:r>
                        <a:rPr lang="en-US" sz="2000" b="1" kern="1200" baseline="0" dirty="0" err="1" smtClean="0">
                          <a:solidFill>
                            <a:schemeClr val="lt1"/>
                          </a:solidFill>
                          <a:latin typeface="+mn-lt"/>
                          <a:ea typeface="+mn-ea"/>
                          <a:cs typeface="+mn-cs"/>
                        </a:rPr>
                        <a:t>Worthing</a:t>
                      </a:r>
                      <a:endParaRPr lang="el-GR" sz="2000" b="0" dirty="0" smtClean="0"/>
                    </a:p>
                  </a:txBody>
                  <a:tcPr/>
                </a:tc>
                <a:tc>
                  <a:txBody>
                    <a:bodyPr/>
                    <a:lstStyle/>
                    <a:p>
                      <a:pPr algn="r"/>
                      <a:r>
                        <a:rPr lang="en-US" sz="2000" b="1" i="0" kern="1200" baseline="0" dirty="0" smtClean="0">
                          <a:solidFill>
                            <a:schemeClr val="lt1"/>
                          </a:solidFill>
                          <a:latin typeface="+mn-lt"/>
                          <a:ea typeface="+mn-ea"/>
                          <a:cs typeface="+mn-cs"/>
                        </a:rPr>
                        <a:t>Personal involvement</a:t>
                      </a:r>
                      <a:endParaRPr lang="el-GR" sz="2000" b="0" i="0" dirty="0"/>
                    </a:p>
                  </a:txBody>
                  <a:tcPr>
                    <a:solidFill>
                      <a:schemeClr val="tx2">
                        <a:lumMod val="60000"/>
                        <a:lumOff val="40000"/>
                      </a:schemeClr>
                    </a:solidFill>
                  </a:tcPr>
                </a:tc>
              </a:tr>
              <a:tr h="1906970">
                <a:tc>
                  <a:txBody>
                    <a:bodyPr/>
                    <a:lstStyle/>
                    <a:p>
                      <a:r>
                        <a:rPr lang="el-GR" sz="2000" kern="1200" baseline="0" dirty="0" smtClean="0">
                          <a:solidFill>
                            <a:schemeClr val="dk1"/>
                          </a:solidFill>
                          <a:latin typeface="+mn-lt"/>
                          <a:ea typeface="+mn-ea"/>
                          <a:cs typeface="+mn-cs"/>
                        </a:rPr>
                        <a:t>Γκουέντολιν</a:t>
                      </a:r>
                    </a:p>
                    <a:p>
                      <a:r>
                        <a:rPr lang="el-GR" sz="2000" kern="1200" baseline="0" dirty="0" smtClean="0">
                          <a:solidFill>
                            <a:schemeClr val="dk1"/>
                          </a:solidFill>
                          <a:latin typeface="+mn-lt"/>
                          <a:ea typeface="+mn-ea"/>
                          <a:cs typeface="+mn-cs"/>
                        </a:rPr>
                        <a:t>Άλτζι, κάνε μου τη χάρη να γυρίσεις</a:t>
                      </a:r>
                    </a:p>
                    <a:p>
                      <a:r>
                        <a:rPr lang="el-GR" sz="2000" kern="1200" baseline="0" dirty="0" smtClean="0">
                          <a:solidFill>
                            <a:schemeClr val="dk1"/>
                          </a:solidFill>
                          <a:latin typeface="+mn-lt"/>
                          <a:ea typeface="+mn-ea"/>
                          <a:cs typeface="+mn-cs"/>
                        </a:rPr>
                        <a:t>τη ράχη σου. Έχω να πω κάτι</a:t>
                      </a:r>
                    </a:p>
                    <a:p>
                      <a:r>
                        <a:rPr lang="el-GR" sz="2000" kern="1200" baseline="0" dirty="0" smtClean="0">
                          <a:solidFill>
                            <a:schemeClr val="dk1"/>
                          </a:solidFill>
                          <a:latin typeface="+mn-lt"/>
                          <a:ea typeface="+mn-ea"/>
                          <a:cs typeface="+mn-cs"/>
                        </a:rPr>
                        <a:t>εντελώς ιδιαίτερο στον κύριο</a:t>
                      </a:r>
                    </a:p>
                    <a:p>
                      <a:r>
                        <a:rPr lang="el-GR" sz="2000" kern="1200" baseline="0" dirty="0" smtClean="0">
                          <a:solidFill>
                            <a:schemeClr val="dk1"/>
                          </a:solidFill>
                          <a:latin typeface="+mn-lt"/>
                          <a:ea typeface="+mn-ea"/>
                          <a:cs typeface="+mn-cs"/>
                        </a:rPr>
                        <a:t>Ουόρδινγκ.</a:t>
                      </a:r>
                      <a:endParaRPr lang="el-GR" sz="2000" b="1" dirty="0"/>
                    </a:p>
                  </a:txBody>
                  <a:tcPr/>
                </a:tc>
                <a:tc>
                  <a:txBody>
                    <a:bodyPr/>
                    <a:lstStyle/>
                    <a:p>
                      <a:r>
                        <a:rPr lang="el-GR" sz="2000" kern="1200" baseline="0" dirty="0" smtClean="0">
                          <a:solidFill>
                            <a:schemeClr val="dk1"/>
                          </a:solidFill>
                          <a:latin typeface="+mn-lt"/>
                          <a:ea typeface="+mn-ea"/>
                          <a:cs typeface="+mn-cs"/>
                        </a:rPr>
                        <a:t>Γκουέντολιν</a:t>
                      </a:r>
                    </a:p>
                    <a:p>
                      <a:r>
                        <a:rPr lang="el-GR" sz="2000" kern="1200" baseline="0" dirty="0" smtClean="0">
                          <a:solidFill>
                            <a:schemeClr val="dk1"/>
                          </a:solidFill>
                          <a:latin typeface="+mn-lt"/>
                          <a:ea typeface="+mn-ea"/>
                          <a:cs typeface="+mn-cs"/>
                        </a:rPr>
                        <a:t>Άλτζυ, γύρισε την πλάτη σου σε</a:t>
                      </a:r>
                    </a:p>
                    <a:p>
                      <a:r>
                        <a:rPr lang="el-GR" sz="2000" kern="1200" baseline="0" dirty="0" smtClean="0">
                          <a:solidFill>
                            <a:schemeClr val="dk1"/>
                          </a:solidFill>
                          <a:latin typeface="+mn-lt"/>
                          <a:ea typeface="+mn-ea"/>
                          <a:cs typeface="+mn-cs"/>
                        </a:rPr>
                        <a:t>παρακαλώ. Έχω να πω κάτι προσωπικό</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στον κύριο Γουέρδινγκ.</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692696"/>
            <a:ext cx="7772400" cy="1152128"/>
          </a:xfrm>
          <a:noFill/>
        </p:spPr>
        <p:txBody>
          <a:bodyPr>
            <a:noAutofit/>
          </a:bodyPr>
          <a:lstStyle/>
          <a:p>
            <a:r>
              <a:rPr lang="en-US" sz="3200" dirty="0" smtClean="0">
                <a:solidFill>
                  <a:schemeClr val="tx2">
                    <a:lumMod val="60000"/>
                    <a:lumOff val="40000"/>
                  </a:schemeClr>
                </a:solidFill>
              </a:rPr>
              <a:t>LCC/HCC features across two TT versions </a:t>
            </a:r>
            <a:r>
              <a:rPr lang="el-GR" sz="3200" dirty="0" smtClean="0">
                <a:solidFill>
                  <a:schemeClr val="tx2">
                    <a:lumMod val="60000"/>
                    <a:lumOff val="40000"/>
                  </a:schemeClr>
                </a:solidFill>
              </a:rPr>
              <a:t>9</a:t>
            </a:r>
            <a:r>
              <a:rPr lang="en-US" sz="3200" dirty="0" smtClean="0">
                <a:solidFill>
                  <a:schemeClr val="tx2">
                    <a:lumMod val="60000"/>
                    <a:lumOff val="40000"/>
                  </a:schemeClr>
                </a:solidFill>
              </a:rPr>
              <a:t>/</a:t>
            </a:r>
            <a:r>
              <a:rPr lang="el-GR" sz="3200" dirty="0" smtClean="0">
                <a:solidFill>
                  <a:schemeClr val="tx2">
                    <a:lumMod val="60000"/>
                    <a:lumOff val="40000"/>
                  </a:schemeClr>
                </a:solidFill>
              </a:rPr>
              <a:t>9</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r>
              <a:rPr lang="en-US" sz="3200" i="1" dirty="0" smtClean="0">
                <a:solidFill>
                  <a:schemeClr val="tx2">
                    <a:lumMod val="60000"/>
                    <a:lumOff val="40000"/>
                  </a:schemeClr>
                </a:solidFill>
              </a:rPr>
              <a:t/>
            </a:r>
            <a:br>
              <a:rPr lang="en-US" sz="3200" i="1" dirty="0" smtClean="0">
                <a:solidFill>
                  <a:schemeClr val="tx2">
                    <a:lumMod val="60000"/>
                    <a:lumOff val="40000"/>
                  </a:schemeClr>
                </a:solidFill>
              </a:rPr>
            </a:br>
            <a:endParaRPr lang="el-GR" sz="2400" i="1" dirty="0">
              <a:solidFill>
                <a:schemeClr val="tx2">
                  <a:lumMod val="60000"/>
                  <a:lumOff val="40000"/>
                </a:schemeClr>
              </a:solidFill>
            </a:endParaRPr>
          </a:p>
        </p:txBody>
      </p:sp>
      <p:graphicFrame>
        <p:nvGraphicFramePr>
          <p:cNvPr id="5" name="Table 4" title="LCC/HCC features across two TT versions 9/9"/>
          <p:cNvGraphicFramePr>
            <a:graphicFrameLocks noGrp="1"/>
          </p:cNvGraphicFramePr>
          <p:nvPr>
            <p:extLst>
              <p:ext uri="{D42A27DB-BD31-4B8C-83A1-F6EECF244321}">
                <p14:modId xmlns:p14="http://schemas.microsoft.com/office/powerpoint/2010/main" val="2008400148"/>
              </p:ext>
            </p:extLst>
          </p:nvPr>
        </p:nvGraphicFramePr>
        <p:xfrm>
          <a:off x="683568" y="1988840"/>
          <a:ext cx="7632849" cy="3456384"/>
        </p:xfrm>
        <a:graphic>
          <a:graphicData uri="http://schemas.openxmlformats.org/drawingml/2006/table">
            <a:tbl>
              <a:tblPr firstRow="1" bandRow="1">
                <a:tableStyleId>{5C22544A-7EE6-4342-B048-85BDC9FD1C3A}</a:tableStyleId>
              </a:tblPr>
              <a:tblGrid>
                <a:gridCol w="3888432"/>
                <a:gridCol w="3744417"/>
              </a:tblGrid>
              <a:tr h="1549414">
                <a:tc>
                  <a:txBody>
                    <a:bodyPr/>
                    <a:lstStyle/>
                    <a:p>
                      <a:r>
                        <a:rPr lang="en-US" sz="2000" b="1" i="1" kern="1200" baseline="0" dirty="0" smtClean="0">
                          <a:solidFill>
                            <a:schemeClr val="lt1"/>
                          </a:solidFill>
                          <a:latin typeface="+mn-lt"/>
                          <a:ea typeface="+mn-ea"/>
                          <a:cs typeface="+mn-cs"/>
                        </a:rPr>
                        <a:t>Cecily: </a:t>
                      </a:r>
                    </a:p>
                    <a:p>
                      <a:r>
                        <a:rPr lang="en-US" sz="2000" b="1" i="1" kern="1200" baseline="0" dirty="0" smtClean="0">
                          <a:solidFill>
                            <a:schemeClr val="lt1"/>
                          </a:solidFill>
                          <a:latin typeface="+mn-lt"/>
                          <a:ea typeface="+mn-ea"/>
                          <a:cs typeface="+mn-cs"/>
                        </a:rPr>
                        <a:t>I think your frankness does you great credit, Ernest.</a:t>
                      </a:r>
                      <a:endParaRPr lang="el-GR" sz="2000" b="0" dirty="0" smtClean="0"/>
                    </a:p>
                  </a:txBody>
                  <a:tcPr/>
                </a:tc>
                <a:tc>
                  <a:txBody>
                    <a:bodyPr/>
                    <a:lstStyle/>
                    <a:p>
                      <a:pPr algn="r"/>
                      <a:r>
                        <a:rPr lang="en-US" sz="2000" b="1" i="0" kern="1200" baseline="0" dirty="0" smtClean="0">
                          <a:solidFill>
                            <a:schemeClr val="lt1"/>
                          </a:solidFill>
                          <a:latin typeface="+mn-lt"/>
                          <a:ea typeface="+mn-ea"/>
                          <a:cs typeface="+mn-cs"/>
                        </a:rPr>
                        <a:t>Personal involvement</a:t>
                      </a:r>
                      <a:endParaRPr lang="el-GR" sz="2000" b="0" i="0" dirty="0"/>
                    </a:p>
                  </a:txBody>
                  <a:tcPr>
                    <a:solidFill>
                      <a:schemeClr val="tx2">
                        <a:lumMod val="60000"/>
                        <a:lumOff val="40000"/>
                      </a:schemeClr>
                    </a:solidFill>
                  </a:tcPr>
                </a:tc>
              </a:tr>
              <a:tr h="1906970">
                <a:tc>
                  <a:txBody>
                    <a:bodyPr/>
                    <a:lstStyle/>
                    <a:p>
                      <a:r>
                        <a:rPr lang="el-GR" sz="2000" kern="1200" baseline="0" dirty="0" smtClean="0">
                          <a:solidFill>
                            <a:schemeClr val="dk1"/>
                          </a:solidFill>
                          <a:latin typeface="+mn-lt"/>
                          <a:ea typeface="+mn-ea"/>
                          <a:cs typeface="+mn-cs"/>
                        </a:rPr>
                        <a:t>Σέσιλι</a:t>
                      </a:r>
                    </a:p>
                    <a:p>
                      <a:r>
                        <a:rPr lang="el-GR" sz="2000" kern="1200" baseline="0" dirty="0" smtClean="0">
                          <a:solidFill>
                            <a:schemeClr val="dk1"/>
                          </a:solidFill>
                          <a:latin typeface="+mn-lt"/>
                          <a:ea typeface="+mn-ea"/>
                          <a:cs typeface="+mn-cs"/>
                        </a:rPr>
                        <a:t>Βρίσκω πως η ειλικρινά σου σε τιμά</a:t>
                      </a:r>
                    </a:p>
                    <a:p>
                      <a:r>
                        <a:rPr lang="el-GR" sz="2000" kern="1200" baseline="0" dirty="0" smtClean="0">
                          <a:solidFill>
                            <a:schemeClr val="dk1"/>
                          </a:solidFill>
                          <a:latin typeface="+mn-lt"/>
                          <a:ea typeface="+mn-ea"/>
                          <a:cs typeface="+mn-cs"/>
                        </a:rPr>
                        <a:t>πολύ, Έρνεστ.</a:t>
                      </a:r>
                      <a:endParaRPr lang="el-GR" sz="2000" b="1" dirty="0"/>
                    </a:p>
                  </a:txBody>
                  <a:tcPr/>
                </a:tc>
                <a:tc>
                  <a:txBody>
                    <a:bodyPr/>
                    <a:lstStyle/>
                    <a:p>
                      <a:r>
                        <a:rPr lang="el-GR" sz="2000" kern="1200" baseline="0" dirty="0" smtClean="0">
                          <a:solidFill>
                            <a:schemeClr val="dk1"/>
                          </a:solidFill>
                          <a:latin typeface="+mn-lt"/>
                          <a:ea typeface="+mn-ea"/>
                          <a:cs typeface="+mn-cs"/>
                        </a:rPr>
                        <a:t>Σέσιλυ</a:t>
                      </a:r>
                    </a:p>
                    <a:p>
                      <a:r>
                        <a:rPr lang="el-GR" sz="2000" kern="1200" baseline="0" dirty="0" smtClean="0">
                          <a:solidFill>
                            <a:schemeClr val="dk1"/>
                          </a:solidFill>
                          <a:latin typeface="+mn-lt"/>
                          <a:ea typeface="+mn-ea"/>
                          <a:cs typeface="+mn-cs"/>
                        </a:rPr>
                        <a:t>Νομίζω πως η ειλικρινιά σας με τιμά</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ιδιαιτέρως, Έρνεστ.</a:t>
                      </a:r>
                      <a:endParaRPr lang="el-GR" sz="2000" b="1" dirty="0"/>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rgbClr val="0070C0"/>
                </a:solidFill>
              </a:rPr>
              <a:t>Socio-political agendas: </a:t>
            </a:r>
            <a:br>
              <a:rPr lang="en-US" sz="3200" dirty="0" smtClean="0">
                <a:solidFill>
                  <a:srgbClr val="0070C0"/>
                </a:solidFill>
              </a:rPr>
            </a:br>
            <a:r>
              <a:rPr lang="en-US" sz="3200" dirty="0" smtClean="0">
                <a:solidFill>
                  <a:srgbClr val="0070C0"/>
                </a:solidFill>
              </a:rPr>
              <a:t>framing by selective appropriation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endParaRPr lang="el-GR" sz="2400" i="1" dirty="0">
              <a:solidFill>
                <a:schemeClr val="tx2">
                  <a:lumMod val="60000"/>
                  <a:lumOff val="40000"/>
                </a:schemeClr>
              </a:solidFill>
            </a:endParaRPr>
          </a:p>
        </p:txBody>
      </p:sp>
      <p:graphicFrame>
        <p:nvGraphicFramePr>
          <p:cNvPr id="5" name="Table 4" title="Socio-political agendas: framing by selective appropriation"/>
          <p:cNvGraphicFramePr>
            <a:graphicFrameLocks noGrp="1"/>
          </p:cNvGraphicFramePr>
          <p:nvPr>
            <p:extLst>
              <p:ext uri="{D42A27DB-BD31-4B8C-83A1-F6EECF244321}">
                <p14:modId xmlns:p14="http://schemas.microsoft.com/office/powerpoint/2010/main" val="2499597776"/>
              </p:ext>
            </p:extLst>
          </p:nvPr>
        </p:nvGraphicFramePr>
        <p:xfrm>
          <a:off x="611560" y="4077072"/>
          <a:ext cx="7632849" cy="2343582"/>
        </p:xfrm>
        <a:graphic>
          <a:graphicData uri="http://schemas.openxmlformats.org/drawingml/2006/table">
            <a:tbl>
              <a:tblPr firstRow="1" bandRow="1">
                <a:tableStyleId>{5C22544A-7EE6-4342-B048-85BDC9FD1C3A}</a:tableStyleId>
              </a:tblPr>
              <a:tblGrid>
                <a:gridCol w="3888432"/>
                <a:gridCol w="3744417"/>
              </a:tblGrid>
              <a:tr h="1032942">
                <a:tc>
                  <a:txBody>
                    <a:bodyPr/>
                    <a:lstStyle/>
                    <a:p>
                      <a:r>
                        <a:rPr lang="en-US" sz="2000" b="1" i="1" kern="1200" baseline="0" dirty="0" smtClean="0">
                          <a:solidFill>
                            <a:schemeClr val="lt1"/>
                          </a:solidFill>
                          <a:latin typeface="+mn-lt"/>
                          <a:ea typeface="+mn-ea"/>
                          <a:cs typeface="+mn-cs"/>
                        </a:rPr>
                        <a:t>Algernon: ...They seem as a class, to have absolutely no sense of moral</a:t>
                      </a:r>
                      <a:r>
                        <a:rPr lang="el-GR" sz="2000" b="1" i="1" kern="1200" baseline="0" dirty="0" smtClean="0">
                          <a:solidFill>
                            <a:schemeClr val="lt1"/>
                          </a:solidFill>
                          <a:latin typeface="+mn-lt"/>
                          <a:ea typeface="+mn-ea"/>
                          <a:cs typeface="+mn-cs"/>
                        </a:rPr>
                        <a:t> </a:t>
                      </a:r>
                      <a:r>
                        <a:rPr lang="en-US" sz="2000" b="1" kern="1200" baseline="0" dirty="0" smtClean="0">
                          <a:solidFill>
                            <a:schemeClr val="lt1"/>
                          </a:solidFill>
                          <a:latin typeface="+mn-lt"/>
                          <a:ea typeface="+mn-ea"/>
                          <a:cs typeface="+mn-cs"/>
                        </a:rPr>
                        <a:t>responsibility</a:t>
                      </a:r>
                      <a:endParaRPr lang="el-GR" sz="2000" b="0" dirty="0" smtClean="0"/>
                    </a:p>
                  </a:txBody>
                  <a:tcPr/>
                </a:tc>
                <a:tc>
                  <a:txBody>
                    <a:bodyPr/>
                    <a:lstStyle/>
                    <a:p>
                      <a:pPr algn="r"/>
                      <a:r>
                        <a:rPr lang="en-US" sz="2000" b="1" i="0" kern="1200" baseline="0" dirty="0" smtClean="0">
                          <a:solidFill>
                            <a:schemeClr val="lt1"/>
                          </a:solidFill>
                          <a:latin typeface="+mn-lt"/>
                          <a:ea typeface="+mn-ea"/>
                          <a:cs typeface="+mn-cs"/>
                        </a:rPr>
                        <a:t>social responsibility</a:t>
                      </a:r>
                      <a:endParaRPr lang="el-GR" sz="2000" b="0" i="0" dirty="0"/>
                    </a:p>
                  </a:txBody>
                  <a:tcPr>
                    <a:solidFill>
                      <a:schemeClr val="tx2">
                        <a:lumMod val="60000"/>
                        <a:lumOff val="40000"/>
                      </a:schemeClr>
                    </a:solidFill>
                  </a:tcPr>
                </a:tc>
              </a:tr>
              <a:tr h="1271314">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...Ως κοινωνική τάξη φαίνονται να</a:t>
                      </a:r>
                    </a:p>
                    <a:p>
                      <a:r>
                        <a:rPr lang="el-GR" sz="2000" kern="1200" baseline="0" dirty="0" smtClean="0">
                          <a:solidFill>
                            <a:schemeClr val="dk1"/>
                          </a:solidFill>
                          <a:latin typeface="+mn-lt"/>
                          <a:ea typeface="+mn-ea"/>
                          <a:cs typeface="+mn-cs"/>
                        </a:rPr>
                        <a:t>μην έχουν καμία συναίσθηση ηθικής ευθύνης.</a:t>
                      </a:r>
                      <a:endParaRPr lang="el-GR" sz="2000" b="1" dirty="0"/>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...Ως κατώτερες τάξεις δεν έχουν καμία αίσθηση κοινωνικής ευθύνης.</a:t>
                      </a:r>
                      <a:endParaRPr lang="el-GR" sz="2000" b="1" dirty="0"/>
                    </a:p>
                  </a:txBody>
                  <a:tcPr/>
                </a:tc>
              </a:tr>
            </a:tbl>
          </a:graphicData>
        </a:graphic>
      </p:graphicFrame>
      <p:sp>
        <p:nvSpPr>
          <p:cNvPr id="6" name="Rectangle 5"/>
          <p:cNvSpPr/>
          <p:nvPr/>
        </p:nvSpPr>
        <p:spPr>
          <a:xfrm>
            <a:off x="611560" y="1772816"/>
            <a:ext cx="7848872" cy="1938992"/>
          </a:xfrm>
          <a:prstGeom prst="rect">
            <a:avLst/>
          </a:prstGeom>
        </p:spPr>
        <p:txBody>
          <a:bodyPr wrap="square">
            <a:spAutoFit/>
          </a:bodyPr>
          <a:lstStyle/>
          <a:p>
            <a:r>
              <a:rPr lang="en-US" sz="2400" dirty="0" smtClean="0"/>
              <a:t>Selective appropriation is a strategy realized in patterns of omission or addition designed to suppress, accentuate or elaborate particular aspects of a </a:t>
            </a:r>
            <a:r>
              <a:rPr lang="en-US" sz="2400" b="1" dirty="0" smtClean="0"/>
              <a:t>narrative </a:t>
            </a:r>
            <a:r>
              <a:rPr lang="en-US" sz="2400" dirty="0" smtClean="0"/>
              <a:t>encoded in the source text of an utterance or aspects of the larger narrative(s) in which it is embedded (Baker 2006:114).</a:t>
            </a:r>
            <a:endParaRPr lang="el-GR" sz="2400" dirty="0"/>
          </a:p>
        </p:txBody>
      </p:sp>
    </p:spTree>
    <p:extLst>
      <p:ext uri="{BB962C8B-B14F-4D97-AF65-F5344CB8AC3E}">
        <p14:creationId xmlns:p14="http://schemas.microsoft.com/office/powerpoint/2010/main" val="44666277"/>
      </p:ext>
    </p:extLst>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rgbClr val="0070C0"/>
                </a:solidFill>
              </a:rPr>
              <a:t>Socio-political agendas: </a:t>
            </a:r>
            <a:br>
              <a:rPr lang="en-US" sz="3200" dirty="0" smtClean="0">
                <a:solidFill>
                  <a:srgbClr val="0070C0"/>
                </a:solidFill>
              </a:rPr>
            </a:br>
            <a:r>
              <a:rPr lang="en-US" sz="3200" dirty="0" smtClean="0">
                <a:solidFill>
                  <a:srgbClr val="0070C0"/>
                </a:solidFill>
              </a:rPr>
              <a:t>framing by selective appropriation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endParaRPr lang="el-GR" sz="2400" i="1" dirty="0">
              <a:solidFill>
                <a:schemeClr val="tx2">
                  <a:lumMod val="60000"/>
                  <a:lumOff val="40000"/>
                </a:schemeClr>
              </a:solidFill>
            </a:endParaRPr>
          </a:p>
        </p:txBody>
      </p:sp>
      <p:graphicFrame>
        <p:nvGraphicFramePr>
          <p:cNvPr id="5" name="Table 4" title="Socio-political agendas: framing by selective appropriation"/>
          <p:cNvGraphicFramePr>
            <a:graphicFrameLocks noGrp="1"/>
          </p:cNvGraphicFramePr>
          <p:nvPr>
            <p:extLst>
              <p:ext uri="{D42A27DB-BD31-4B8C-83A1-F6EECF244321}">
                <p14:modId xmlns:p14="http://schemas.microsoft.com/office/powerpoint/2010/main" val="3467201427"/>
              </p:ext>
            </p:extLst>
          </p:nvPr>
        </p:nvGraphicFramePr>
        <p:xfrm>
          <a:off x="539552" y="2348880"/>
          <a:ext cx="7632849" cy="2952328"/>
        </p:xfrm>
        <a:graphic>
          <a:graphicData uri="http://schemas.openxmlformats.org/drawingml/2006/table">
            <a:tbl>
              <a:tblPr firstRow="1" bandRow="1">
                <a:tableStyleId>{5C22544A-7EE6-4342-B048-85BDC9FD1C3A}</a:tableStyleId>
              </a:tblPr>
              <a:tblGrid>
                <a:gridCol w="3888432"/>
                <a:gridCol w="3744417"/>
              </a:tblGrid>
              <a:tr h="1323457">
                <a:tc>
                  <a:txBody>
                    <a:bodyPr/>
                    <a:lstStyle/>
                    <a:p>
                      <a:r>
                        <a:rPr lang="en-US" sz="2000" b="1" i="1" kern="1200" baseline="0" dirty="0" smtClean="0">
                          <a:solidFill>
                            <a:schemeClr val="lt1"/>
                          </a:solidFill>
                          <a:latin typeface="+mn-lt"/>
                          <a:ea typeface="+mn-ea"/>
                          <a:cs typeface="+mn-cs"/>
                        </a:rPr>
                        <a:t>Lady </a:t>
                      </a:r>
                      <a:r>
                        <a:rPr lang="en-US" sz="2000" b="1" i="1" kern="1200" baseline="0" dirty="0" err="1" smtClean="0">
                          <a:solidFill>
                            <a:schemeClr val="lt1"/>
                          </a:solidFill>
                          <a:latin typeface="+mn-lt"/>
                          <a:ea typeface="+mn-ea"/>
                          <a:cs typeface="+mn-cs"/>
                        </a:rPr>
                        <a:t>Bracknell</a:t>
                      </a:r>
                      <a:r>
                        <a:rPr lang="en-US" sz="2000" b="1" i="1" kern="1200" baseline="0" dirty="0" smtClean="0">
                          <a:solidFill>
                            <a:schemeClr val="lt1"/>
                          </a:solidFill>
                          <a:latin typeface="+mn-lt"/>
                          <a:ea typeface="+mn-ea"/>
                          <a:cs typeface="+mn-cs"/>
                        </a:rPr>
                        <a:t>. ...it would […] lead to acts of violence in Grosvenor</a:t>
                      </a:r>
                    </a:p>
                    <a:p>
                      <a:r>
                        <a:rPr lang="en-US" sz="2000" b="1" kern="1200" baseline="0" dirty="0" smtClean="0">
                          <a:solidFill>
                            <a:schemeClr val="lt1"/>
                          </a:solidFill>
                          <a:latin typeface="+mn-lt"/>
                          <a:ea typeface="+mn-ea"/>
                          <a:cs typeface="+mn-cs"/>
                        </a:rPr>
                        <a:t>Square.</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awareness of inequality</a:t>
                      </a:r>
                      <a:endParaRPr lang="el-GR" sz="2000" b="1" kern="1200" baseline="0" dirty="0" smtClean="0">
                        <a:solidFill>
                          <a:schemeClr val="lt1"/>
                        </a:solidFill>
                        <a:latin typeface="+mn-lt"/>
                        <a:ea typeface="+mn-ea"/>
                        <a:cs typeface="+mn-cs"/>
                      </a:endParaRPr>
                    </a:p>
                    <a:p>
                      <a:pPr algn="r"/>
                      <a:r>
                        <a:rPr lang="en-US" sz="2000" b="1" i="0" kern="1200" baseline="0" dirty="0" smtClean="0">
                          <a:solidFill>
                            <a:schemeClr val="lt1"/>
                          </a:solidFill>
                          <a:latin typeface="+mn-lt"/>
                          <a:ea typeface="+mn-ea"/>
                          <a:cs typeface="+mn-cs"/>
                        </a:rPr>
                        <a:t>town vs. countryside</a:t>
                      </a:r>
                      <a:endParaRPr lang="el-GR" sz="2000" b="0" i="0" dirty="0"/>
                    </a:p>
                  </a:txBody>
                  <a:tcPr>
                    <a:solidFill>
                      <a:schemeClr val="tx2">
                        <a:lumMod val="60000"/>
                        <a:lumOff val="40000"/>
                      </a:schemeClr>
                    </a:solidFill>
                  </a:tcPr>
                </a:tc>
              </a:tr>
              <a:tr h="1628871">
                <a:tc>
                  <a:txBody>
                    <a:bodyPr/>
                    <a:lstStyle/>
                    <a:p>
                      <a:r>
                        <a:rPr lang="el-GR" sz="2000" b="0" kern="1200" baseline="0" dirty="0" smtClean="0">
                          <a:solidFill>
                            <a:schemeClr val="tx1"/>
                          </a:solidFill>
                          <a:latin typeface="+mn-lt"/>
                          <a:ea typeface="+mn-ea"/>
                          <a:cs typeface="+mn-cs"/>
                        </a:rPr>
                        <a:t>Λαίδη Μπράκνελ</a:t>
                      </a:r>
                    </a:p>
                    <a:p>
                      <a:r>
                        <a:rPr lang="el-GR" sz="2000" b="0" kern="1200" baseline="0" dirty="0" smtClean="0">
                          <a:solidFill>
                            <a:schemeClr val="tx1"/>
                          </a:solidFill>
                          <a:latin typeface="+mn-lt"/>
                          <a:ea typeface="+mn-ea"/>
                          <a:cs typeface="+mn-cs"/>
                        </a:rPr>
                        <a:t>...θα οδηγούσε σε βίαιες πράξεις</a:t>
                      </a:r>
                    </a:p>
                    <a:p>
                      <a:r>
                        <a:rPr lang="el-GR" sz="2000" b="0" kern="1200" baseline="0" dirty="0" smtClean="0">
                          <a:solidFill>
                            <a:schemeClr val="tx1"/>
                          </a:solidFill>
                          <a:latin typeface="+mn-lt"/>
                          <a:ea typeface="+mn-ea"/>
                          <a:cs typeface="+mn-cs"/>
                        </a:rPr>
                        <a:t>στην Γκρόσβενορ Σκουέαρ.</a:t>
                      </a:r>
                      <a:endParaRPr lang="el-GR" sz="2000" b="0" dirty="0" smtClean="0">
                        <a:solidFill>
                          <a:schemeClr val="tx1"/>
                        </a:solidFill>
                      </a:endParaRPr>
                    </a:p>
                    <a:p>
                      <a:endParaRPr lang="el-GR" sz="2000" kern="1200" baseline="0" dirty="0" smtClean="0">
                        <a:solidFill>
                          <a:schemeClr val="dk1"/>
                        </a:solidFill>
                        <a:latin typeface="+mn-lt"/>
                        <a:ea typeface="+mn-ea"/>
                        <a:cs typeface="+mn-cs"/>
                      </a:endParaRPr>
                    </a:p>
                  </a:txBody>
                  <a:tcPr/>
                </a:tc>
                <a:tc>
                  <a:txBody>
                    <a:bodyPr/>
                    <a:lstStyle/>
                    <a:p>
                      <a:r>
                        <a:rPr lang="el-GR" sz="2000" kern="1200" baseline="0" dirty="0" smtClean="0">
                          <a:solidFill>
                            <a:schemeClr val="dk1"/>
                          </a:solidFill>
                          <a:latin typeface="+mn-lt"/>
                          <a:ea typeface="+mn-ea"/>
                          <a:cs typeface="+mn-cs"/>
                        </a:rPr>
                        <a:t>Λαίδη Μπράκνελ</a:t>
                      </a:r>
                    </a:p>
                    <a:p>
                      <a:r>
                        <a:rPr lang="el-GR" sz="2000" kern="1200" baseline="0" dirty="0" smtClean="0">
                          <a:solidFill>
                            <a:schemeClr val="dk1"/>
                          </a:solidFill>
                          <a:latin typeface="+mn-lt"/>
                          <a:ea typeface="+mn-ea"/>
                          <a:cs typeface="+mn-cs"/>
                        </a:rPr>
                        <a:t>…θα οδηγούσε σε βιαιότητες στις</a:t>
                      </a:r>
                    </a:p>
                    <a:p>
                      <a:r>
                        <a:rPr lang="el-GR" sz="2000" kern="1200" baseline="0" dirty="0" smtClean="0">
                          <a:solidFill>
                            <a:schemeClr val="dk1"/>
                          </a:solidFill>
                          <a:latin typeface="+mn-lt"/>
                          <a:ea typeface="+mn-ea"/>
                          <a:cs typeface="+mn-cs"/>
                        </a:rPr>
                        <a:t>αριστοκρατικές συνοικίες του Λονδίνου.</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rgbClr val="0070C0"/>
                </a:solidFill>
              </a:rPr>
              <a:t>Socio-political agendas: </a:t>
            </a:r>
            <a:br>
              <a:rPr lang="en-US" sz="3200" dirty="0" smtClean="0">
                <a:solidFill>
                  <a:srgbClr val="0070C0"/>
                </a:solidFill>
              </a:rPr>
            </a:br>
            <a:r>
              <a:rPr lang="en-US" sz="3200" dirty="0" smtClean="0">
                <a:solidFill>
                  <a:srgbClr val="0070C0"/>
                </a:solidFill>
              </a:rPr>
              <a:t>framing by selective appropriation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endParaRPr lang="el-GR" sz="2400" i="1" dirty="0">
              <a:solidFill>
                <a:schemeClr val="tx2">
                  <a:lumMod val="60000"/>
                  <a:lumOff val="40000"/>
                </a:schemeClr>
              </a:solidFill>
            </a:endParaRPr>
          </a:p>
        </p:txBody>
      </p:sp>
      <p:graphicFrame>
        <p:nvGraphicFramePr>
          <p:cNvPr id="5" name="Table 4" title="Socio-political agendas: framing by selective appropriation"/>
          <p:cNvGraphicFramePr>
            <a:graphicFrameLocks noGrp="1"/>
          </p:cNvGraphicFramePr>
          <p:nvPr>
            <p:extLst>
              <p:ext uri="{D42A27DB-BD31-4B8C-83A1-F6EECF244321}">
                <p14:modId xmlns:p14="http://schemas.microsoft.com/office/powerpoint/2010/main" val="3363851012"/>
              </p:ext>
            </p:extLst>
          </p:nvPr>
        </p:nvGraphicFramePr>
        <p:xfrm>
          <a:off x="611560" y="2348880"/>
          <a:ext cx="7560841" cy="2952328"/>
        </p:xfrm>
        <a:graphic>
          <a:graphicData uri="http://schemas.openxmlformats.org/drawingml/2006/table">
            <a:tbl>
              <a:tblPr firstRow="1" bandRow="1">
                <a:tableStyleId>{5C22544A-7EE6-4342-B048-85BDC9FD1C3A}</a:tableStyleId>
              </a:tblPr>
              <a:tblGrid>
                <a:gridCol w="3816424"/>
                <a:gridCol w="3744417"/>
              </a:tblGrid>
              <a:tr h="1323457">
                <a:tc>
                  <a:txBody>
                    <a:bodyPr/>
                    <a:lstStyle/>
                    <a:p>
                      <a:r>
                        <a:rPr lang="en-US" sz="2000" b="1" i="1" kern="1200" baseline="0" dirty="0" smtClean="0">
                          <a:solidFill>
                            <a:schemeClr val="lt1"/>
                          </a:solidFill>
                          <a:latin typeface="+mn-lt"/>
                          <a:ea typeface="+mn-ea"/>
                          <a:cs typeface="+mn-cs"/>
                        </a:rPr>
                        <a:t>Algernon </a:t>
                      </a:r>
                    </a:p>
                    <a:p>
                      <a:r>
                        <a:rPr lang="en-US" sz="2000" b="1" i="1" kern="1200" baseline="0" dirty="0" smtClean="0">
                          <a:solidFill>
                            <a:schemeClr val="lt1"/>
                          </a:solidFill>
                          <a:latin typeface="+mn-lt"/>
                          <a:ea typeface="+mn-ea"/>
                          <a:cs typeface="+mn-cs"/>
                        </a:rPr>
                        <a:t>...By the way, </a:t>
                      </a:r>
                      <a:r>
                        <a:rPr lang="en-US" sz="2000" b="1" i="1" kern="1200" baseline="0" dirty="0" err="1" smtClean="0">
                          <a:solidFill>
                            <a:schemeClr val="lt1"/>
                          </a:solidFill>
                          <a:latin typeface="+mn-lt"/>
                          <a:ea typeface="+mn-ea"/>
                          <a:cs typeface="+mn-cs"/>
                        </a:rPr>
                        <a:t>Shropshire</a:t>
                      </a:r>
                      <a:r>
                        <a:rPr lang="en-US" sz="2000" b="1" i="1" kern="1200" baseline="0" dirty="0" smtClean="0">
                          <a:solidFill>
                            <a:schemeClr val="lt1"/>
                          </a:solidFill>
                          <a:latin typeface="+mn-lt"/>
                          <a:ea typeface="+mn-ea"/>
                          <a:cs typeface="+mn-cs"/>
                        </a:rPr>
                        <a:t> is your county, is it not?</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awareness of social inequality</a:t>
                      </a:r>
                      <a:endParaRPr lang="el-GR" sz="2000" b="0" i="0" dirty="0"/>
                    </a:p>
                  </a:txBody>
                  <a:tcPr>
                    <a:solidFill>
                      <a:schemeClr val="tx2">
                        <a:lumMod val="60000"/>
                        <a:lumOff val="40000"/>
                      </a:schemeClr>
                    </a:solidFill>
                  </a:tcPr>
                </a:tc>
              </a:tr>
              <a:tr h="1628871">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…Aλήθεια, το Σρόπσαϊρ είναι η επαρχία σου, έτσι δεν είναι;</a:t>
                      </a:r>
                    </a:p>
                  </a:txBody>
                  <a:tcPr/>
                </a:tc>
                <a:tc>
                  <a:txBody>
                    <a:bodyPr/>
                    <a:lstStyle/>
                    <a:p>
                      <a:r>
                        <a:rPr lang="el-GR" sz="2000" kern="1200" baseline="0" dirty="0" smtClean="0">
                          <a:solidFill>
                            <a:schemeClr val="dk1"/>
                          </a:solidFill>
                          <a:latin typeface="+mn-lt"/>
                          <a:ea typeface="+mn-ea"/>
                          <a:cs typeface="+mn-cs"/>
                        </a:rPr>
                        <a:t>Άλτζερνον</a:t>
                      </a:r>
                    </a:p>
                    <a:p>
                      <a:r>
                        <a:rPr lang="el-GR" sz="2000" kern="1200" baseline="0" dirty="0" smtClean="0">
                          <a:solidFill>
                            <a:schemeClr val="dk1"/>
                          </a:solidFill>
                          <a:latin typeface="+mn-lt"/>
                          <a:ea typeface="+mn-ea"/>
                          <a:cs typeface="+mn-cs"/>
                        </a:rPr>
                        <a:t>...Στο Σρόπσηαρ δεν έχεις την έπαυλη;</a:t>
                      </a:r>
                    </a:p>
                    <a:p>
                      <a:endParaRPr lang="el-GR" sz="2000"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rgbClr val="0070C0"/>
                </a:solidFill>
              </a:rPr>
              <a:t>Socio-political agendas: </a:t>
            </a:r>
            <a:br>
              <a:rPr lang="en-US" sz="3200" dirty="0" smtClean="0">
                <a:solidFill>
                  <a:srgbClr val="0070C0"/>
                </a:solidFill>
              </a:rPr>
            </a:br>
            <a:r>
              <a:rPr lang="en-US" sz="3200" dirty="0" smtClean="0">
                <a:solidFill>
                  <a:srgbClr val="0070C0"/>
                </a:solidFill>
              </a:rPr>
              <a:t>framing by selective appropriation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endParaRPr lang="el-GR" sz="2400" i="1" dirty="0">
              <a:solidFill>
                <a:schemeClr val="tx2">
                  <a:lumMod val="60000"/>
                  <a:lumOff val="40000"/>
                </a:schemeClr>
              </a:solidFill>
            </a:endParaRPr>
          </a:p>
        </p:txBody>
      </p:sp>
      <p:graphicFrame>
        <p:nvGraphicFramePr>
          <p:cNvPr id="5" name="Table 4" title="Socio-political agendas: framing by selective appropriation"/>
          <p:cNvGraphicFramePr>
            <a:graphicFrameLocks noGrp="1"/>
          </p:cNvGraphicFramePr>
          <p:nvPr>
            <p:extLst>
              <p:ext uri="{D42A27DB-BD31-4B8C-83A1-F6EECF244321}">
                <p14:modId xmlns:p14="http://schemas.microsoft.com/office/powerpoint/2010/main" val="1045761514"/>
              </p:ext>
            </p:extLst>
          </p:nvPr>
        </p:nvGraphicFramePr>
        <p:xfrm>
          <a:off x="611560" y="2348880"/>
          <a:ext cx="7560841" cy="2952328"/>
        </p:xfrm>
        <a:graphic>
          <a:graphicData uri="http://schemas.openxmlformats.org/drawingml/2006/table">
            <a:tbl>
              <a:tblPr firstRow="1" bandRow="1">
                <a:tableStyleId>{5C22544A-7EE6-4342-B048-85BDC9FD1C3A}</a:tableStyleId>
              </a:tblPr>
              <a:tblGrid>
                <a:gridCol w="3816424"/>
                <a:gridCol w="3744417"/>
              </a:tblGrid>
              <a:tr h="1323457">
                <a:tc>
                  <a:txBody>
                    <a:bodyPr/>
                    <a:lstStyle/>
                    <a:p>
                      <a:r>
                        <a:rPr lang="en-US" sz="2000" b="1" kern="1200" baseline="0" dirty="0" smtClean="0">
                          <a:solidFill>
                            <a:schemeClr val="lt1"/>
                          </a:solidFill>
                          <a:latin typeface="+mn-lt"/>
                          <a:ea typeface="+mn-ea"/>
                          <a:cs typeface="+mn-cs"/>
                        </a:rPr>
                        <a:t>Miss Prism</a:t>
                      </a:r>
                    </a:p>
                    <a:p>
                      <a:r>
                        <a:rPr lang="en-US" sz="2000" b="1" kern="1200" baseline="0" dirty="0" smtClean="0">
                          <a:solidFill>
                            <a:schemeClr val="lt1"/>
                          </a:solidFill>
                          <a:latin typeface="+mn-lt"/>
                          <a:ea typeface="+mn-ea"/>
                          <a:cs typeface="+mn-cs"/>
                        </a:rPr>
                        <a:t>...Idle merriment and triviality would be out of place in his conversation….</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high class </a:t>
                      </a:r>
                      <a:r>
                        <a:rPr lang="en-US" sz="2000" b="1" i="0" kern="1200" baseline="0" dirty="0" smtClean="0">
                          <a:solidFill>
                            <a:schemeClr val="lt1"/>
                          </a:solidFill>
                          <a:latin typeface="+mn-lt"/>
                          <a:ea typeface="+mn-ea"/>
                          <a:cs typeface="+mn-cs"/>
                        </a:rPr>
                        <a:t>insincerity</a:t>
                      </a:r>
                      <a:endParaRPr lang="el-GR" sz="2000" b="0" i="0" dirty="0"/>
                    </a:p>
                  </a:txBody>
                  <a:tcPr>
                    <a:solidFill>
                      <a:schemeClr val="tx2">
                        <a:lumMod val="60000"/>
                        <a:lumOff val="40000"/>
                      </a:schemeClr>
                    </a:solidFill>
                  </a:tcPr>
                </a:tc>
              </a:tr>
              <a:tr h="1628871">
                <a:tc>
                  <a:txBody>
                    <a:bodyPr/>
                    <a:lstStyle/>
                    <a:p>
                      <a:r>
                        <a:rPr lang="el-GR" sz="2000" kern="1200" baseline="0" dirty="0" smtClean="0">
                          <a:solidFill>
                            <a:schemeClr val="dk1"/>
                          </a:solidFill>
                          <a:latin typeface="+mn-lt"/>
                          <a:ea typeface="+mn-ea"/>
                          <a:cs typeface="+mn-cs"/>
                        </a:rPr>
                        <a:t>Δεσποινίς Πρισμ</a:t>
                      </a:r>
                    </a:p>
                    <a:p>
                      <a:r>
                        <a:rPr lang="el-GR" sz="2000" kern="1200" baseline="0" dirty="0" smtClean="0">
                          <a:solidFill>
                            <a:schemeClr val="dk1"/>
                          </a:solidFill>
                          <a:latin typeface="+mn-lt"/>
                          <a:ea typeface="+mn-ea"/>
                          <a:cs typeface="+mn-cs"/>
                        </a:rPr>
                        <a:t>...Η άσκοπη φαιδρολογία και</a:t>
                      </a:r>
                    </a:p>
                    <a:p>
                      <a:r>
                        <a:rPr lang="el-GR" sz="2000" kern="1200" baseline="0" dirty="0" smtClean="0">
                          <a:solidFill>
                            <a:schemeClr val="dk1"/>
                          </a:solidFill>
                          <a:latin typeface="+mn-lt"/>
                          <a:ea typeface="+mn-ea"/>
                          <a:cs typeface="+mn-cs"/>
                        </a:rPr>
                        <a:t>κοινοτοπία δε θα είχαν τη θέση τους</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στην ομιλία του...</a:t>
                      </a:r>
                    </a:p>
                  </a:txBody>
                  <a:tcPr/>
                </a:tc>
                <a:tc>
                  <a:txBody>
                    <a:bodyPr/>
                    <a:lstStyle/>
                    <a:p>
                      <a:r>
                        <a:rPr lang="el-GR" sz="2000" kern="1200" baseline="0" dirty="0" smtClean="0">
                          <a:solidFill>
                            <a:schemeClr val="dk1"/>
                          </a:solidFill>
                          <a:latin typeface="+mn-lt"/>
                          <a:ea typeface="+mn-ea"/>
                          <a:cs typeface="+mn-cs"/>
                        </a:rPr>
                        <a:t>Δεσποινίς Πρισμ</a:t>
                      </a:r>
                    </a:p>
                    <a:p>
                      <a:r>
                        <a:rPr lang="el-GR" sz="2000" kern="1200" baseline="0" dirty="0" smtClean="0">
                          <a:solidFill>
                            <a:schemeClr val="dk1"/>
                          </a:solidFill>
                          <a:latin typeface="+mn-lt"/>
                          <a:ea typeface="+mn-ea"/>
                          <a:cs typeface="+mn-cs"/>
                        </a:rPr>
                        <a:t>...Οι δήθεν εύθυμες συζητήσεις και οι</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ανοησίες της καθημερινότητας δεν τον</a:t>
                      </a:r>
                    </a:p>
                    <a:p>
                      <a:r>
                        <a:rPr lang="el-GR" sz="2000" kern="1200" baseline="0" dirty="0" smtClean="0">
                          <a:solidFill>
                            <a:schemeClr val="dk1"/>
                          </a:solidFill>
                          <a:latin typeface="+mn-lt"/>
                          <a:ea typeface="+mn-ea"/>
                          <a:cs typeface="+mn-cs"/>
                        </a:rPr>
                        <a:t>αφορούν...</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rgbClr val="0070C0"/>
                </a:solidFill>
              </a:rPr>
              <a:t>Socio-political agendas: </a:t>
            </a:r>
            <a:br>
              <a:rPr lang="en-US" sz="3200" dirty="0" smtClean="0">
                <a:solidFill>
                  <a:srgbClr val="0070C0"/>
                </a:solidFill>
              </a:rPr>
            </a:br>
            <a:r>
              <a:rPr lang="en-US" sz="3200" dirty="0" smtClean="0">
                <a:solidFill>
                  <a:srgbClr val="0070C0"/>
                </a:solidFill>
              </a:rPr>
              <a:t>framing by selective appropriation</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000" i="1" dirty="0" smtClean="0">
                <a:solidFill>
                  <a:schemeClr val="tx2">
                    <a:lumMod val="60000"/>
                    <a:lumOff val="40000"/>
                  </a:schemeClr>
                </a:solidFill>
              </a:rPr>
              <a:t>The Importance of Being Earnest </a:t>
            </a:r>
            <a:endParaRPr lang="el-GR" sz="2400" i="1" dirty="0">
              <a:solidFill>
                <a:schemeClr val="tx2">
                  <a:lumMod val="60000"/>
                  <a:lumOff val="40000"/>
                </a:schemeClr>
              </a:solidFill>
            </a:endParaRPr>
          </a:p>
        </p:txBody>
      </p:sp>
      <p:graphicFrame>
        <p:nvGraphicFramePr>
          <p:cNvPr id="5" name="Table 4" title="Socio-political agendas: framing by selective appropriation"/>
          <p:cNvGraphicFramePr>
            <a:graphicFrameLocks noGrp="1"/>
          </p:cNvGraphicFramePr>
          <p:nvPr>
            <p:extLst>
              <p:ext uri="{D42A27DB-BD31-4B8C-83A1-F6EECF244321}">
                <p14:modId xmlns:p14="http://schemas.microsoft.com/office/powerpoint/2010/main" val="2424846667"/>
              </p:ext>
            </p:extLst>
          </p:nvPr>
        </p:nvGraphicFramePr>
        <p:xfrm>
          <a:off x="539552" y="2060848"/>
          <a:ext cx="8064896" cy="4145280"/>
        </p:xfrm>
        <a:graphic>
          <a:graphicData uri="http://schemas.openxmlformats.org/drawingml/2006/table">
            <a:tbl>
              <a:tblPr firstRow="1" bandRow="1">
                <a:tableStyleId>{5C22544A-7EE6-4342-B048-85BDC9FD1C3A}</a:tableStyleId>
              </a:tblPr>
              <a:tblGrid>
                <a:gridCol w="4070852"/>
                <a:gridCol w="3994044"/>
              </a:tblGrid>
              <a:tr h="1323457">
                <a:tc>
                  <a:txBody>
                    <a:bodyPr/>
                    <a:lstStyle/>
                    <a:p>
                      <a:r>
                        <a:rPr lang="en-US" sz="2000" b="1" i="1" kern="1200" baseline="0" dirty="0" smtClean="0">
                          <a:solidFill>
                            <a:schemeClr val="lt1"/>
                          </a:solidFill>
                          <a:latin typeface="+mn-lt"/>
                          <a:ea typeface="+mn-ea"/>
                          <a:cs typeface="+mn-cs"/>
                        </a:rPr>
                        <a:t>Lady </a:t>
                      </a:r>
                      <a:r>
                        <a:rPr lang="en-US" sz="2000" b="1" i="1" kern="1200" baseline="0" dirty="0" err="1" smtClean="0">
                          <a:solidFill>
                            <a:schemeClr val="lt1"/>
                          </a:solidFill>
                          <a:latin typeface="+mn-lt"/>
                          <a:ea typeface="+mn-ea"/>
                          <a:cs typeface="+mn-cs"/>
                        </a:rPr>
                        <a:t>Bracknell</a:t>
                      </a:r>
                      <a:r>
                        <a:rPr lang="en-US" sz="2000" b="1" i="1" kern="1200" baseline="0" dirty="0" smtClean="0">
                          <a:solidFill>
                            <a:schemeClr val="lt1"/>
                          </a:solidFill>
                          <a:latin typeface="+mn-lt"/>
                          <a:ea typeface="+mn-ea"/>
                          <a:cs typeface="+mn-cs"/>
                        </a:rPr>
                        <a:t>. People always seem to think that they are improper</a:t>
                      </a:r>
                    </a:p>
                    <a:p>
                      <a:r>
                        <a:rPr lang="en-US" sz="2000" b="1" kern="1200" baseline="0" dirty="0" smtClean="0">
                          <a:solidFill>
                            <a:schemeClr val="lt1"/>
                          </a:solidFill>
                          <a:latin typeface="+mn-lt"/>
                          <a:ea typeface="+mn-ea"/>
                          <a:cs typeface="+mn-cs"/>
                        </a:rPr>
                        <a:t>[French songs], and either look shocked, which is vulgar, or laugh, which is worse….</a:t>
                      </a:r>
                      <a:endParaRPr lang="el-GR" sz="2000" b="0" dirty="0" smtClean="0"/>
                    </a:p>
                  </a:txBody>
                  <a:tcPr/>
                </a:tc>
                <a:tc>
                  <a:txBody>
                    <a:bodyPr/>
                    <a:lstStyle/>
                    <a:p>
                      <a:pPr algn="r"/>
                      <a:r>
                        <a:rPr lang="en-US" sz="2000" b="1" kern="1200" baseline="0" dirty="0" smtClean="0">
                          <a:solidFill>
                            <a:schemeClr val="lt1"/>
                          </a:solidFill>
                          <a:latin typeface="+mn-lt"/>
                          <a:ea typeface="+mn-ea"/>
                          <a:cs typeface="+mn-cs"/>
                        </a:rPr>
                        <a:t>cultural critique</a:t>
                      </a:r>
                      <a:endParaRPr lang="el-GR" sz="2000" b="0" i="0" dirty="0"/>
                    </a:p>
                  </a:txBody>
                  <a:tcPr>
                    <a:solidFill>
                      <a:schemeClr val="tx2">
                        <a:lumMod val="60000"/>
                        <a:lumOff val="40000"/>
                      </a:schemeClr>
                    </a:solidFill>
                  </a:tcPr>
                </a:tc>
              </a:tr>
              <a:tr h="1628871">
                <a:tc>
                  <a:txBody>
                    <a:bodyPr/>
                    <a:lstStyle/>
                    <a:p>
                      <a:r>
                        <a:rPr lang="el-GR" sz="2000" kern="1200" baseline="0" dirty="0" smtClean="0">
                          <a:solidFill>
                            <a:schemeClr val="dk1"/>
                          </a:solidFill>
                          <a:latin typeface="+mn-lt"/>
                          <a:ea typeface="+mn-ea"/>
                          <a:cs typeface="+mn-cs"/>
                        </a:rPr>
                        <a:t>Λαίδη Μπράκνελ</a:t>
                      </a:r>
                    </a:p>
                    <a:p>
                      <a:r>
                        <a:rPr lang="el-GR" sz="2000" kern="1200" baseline="0" dirty="0" smtClean="0">
                          <a:solidFill>
                            <a:schemeClr val="dk1"/>
                          </a:solidFill>
                          <a:latin typeface="+mn-lt"/>
                          <a:ea typeface="+mn-ea"/>
                          <a:cs typeface="+mn-cs"/>
                        </a:rPr>
                        <a:t>...Οι άνθρωποι φαίνεται να έχουν πάντοτε τη</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γνώμη πως είναι ακατάλληλα [τα γαλλικά</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τραγούδια] και ή δείχνουν πως τους ενοχλούν</a:t>
                      </a:r>
                    </a:p>
                    <a:p>
                      <a:r>
                        <a:rPr lang="el-GR" sz="2000" kern="1200" baseline="0" dirty="0" smtClean="0">
                          <a:solidFill>
                            <a:schemeClr val="dk1"/>
                          </a:solidFill>
                          <a:latin typeface="+mn-lt"/>
                          <a:ea typeface="+mn-ea"/>
                          <a:cs typeface="+mn-cs"/>
                        </a:rPr>
                        <a:t>τη σεμνοτυφία τους, πράγμα χυδαίο, ή γελάνε,</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που είναι ακόμα χειρότερο</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a:t>
                      </a:r>
                    </a:p>
                  </a:txBody>
                  <a:tcPr/>
                </a:tc>
                <a:tc>
                  <a:txBody>
                    <a:bodyPr/>
                    <a:lstStyle/>
                    <a:p>
                      <a:r>
                        <a:rPr lang="el-GR" sz="2000" kern="1200" baseline="0" dirty="0" smtClean="0">
                          <a:solidFill>
                            <a:schemeClr val="dk1"/>
                          </a:solidFill>
                          <a:latin typeface="+mn-lt"/>
                          <a:ea typeface="+mn-ea"/>
                          <a:cs typeface="+mn-cs"/>
                        </a:rPr>
                        <a:t>Λαίδη Μπράκνελ</a:t>
                      </a:r>
                    </a:p>
                    <a:p>
                      <a:r>
                        <a:rPr lang="el-GR" sz="2000" kern="1200" baseline="0" dirty="0" smtClean="0">
                          <a:solidFill>
                            <a:schemeClr val="dk1"/>
                          </a:solidFill>
                          <a:latin typeface="+mn-lt"/>
                          <a:ea typeface="+mn-ea"/>
                          <a:cs typeface="+mn-cs"/>
                        </a:rPr>
                        <a:t>…Οι Άγγλοι νομίζουν πως τα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γαλλικά τραγούδια είναι</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άσεμνα και ή σοκάρονται, που</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είναι χυδαίο, ή γελάνε, που</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είναι χυδαιότερο!...</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755576" y="404664"/>
            <a:ext cx="7344816"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n-US" sz="3200" dirty="0" smtClean="0">
                <a:solidFill>
                  <a:schemeClr val="tx2">
                    <a:lumMod val="60000"/>
                    <a:lumOff val="40000"/>
                  </a:schemeClr>
                </a:solidFill>
              </a:rPr>
              <a:t/>
            </a:r>
            <a:br>
              <a:rPr lang="en-US" sz="3200" dirty="0" smtClean="0">
                <a:solidFill>
                  <a:schemeClr val="tx2">
                    <a:lumMod val="60000"/>
                    <a:lumOff val="40000"/>
                  </a:schemeClr>
                </a:solidFill>
              </a:rPr>
            </a:br>
            <a:r>
              <a:rPr lang="en-US" sz="2400" dirty="0" err="1" smtClean="0">
                <a:solidFill>
                  <a:schemeClr val="tx2">
                    <a:lumMod val="60000"/>
                    <a:lumOff val="40000"/>
                  </a:schemeClr>
                </a:solidFill>
              </a:rPr>
              <a:t>Gudykunst</a:t>
            </a:r>
            <a:r>
              <a:rPr lang="en-US" sz="2400" dirty="0" smtClean="0">
                <a:solidFill>
                  <a:schemeClr val="tx2">
                    <a:lumMod val="60000"/>
                    <a:lumOff val="40000"/>
                  </a:schemeClr>
                </a:solidFill>
              </a:rPr>
              <a:t> and Ting-Toomey 1988</a:t>
            </a:r>
            <a:endParaRPr lang="el-GR" sz="2400" i="1" dirty="0">
              <a:solidFill>
                <a:schemeClr val="tx2">
                  <a:lumMod val="60000"/>
                  <a:lumOff val="40000"/>
                </a:schemeClr>
              </a:solidFill>
            </a:endParaRPr>
          </a:p>
        </p:txBody>
      </p:sp>
      <p:graphicFrame>
        <p:nvGraphicFramePr>
          <p:cNvPr id="6" name="Diagram 5" title="cultural styles of communicative behaviour"/>
          <p:cNvGraphicFramePr/>
          <p:nvPr>
            <p:extLst>
              <p:ext uri="{D42A27DB-BD31-4B8C-83A1-F6EECF244321}">
                <p14:modId xmlns:p14="http://schemas.microsoft.com/office/powerpoint/2010/main" val="1612192101"/>
              </p:ext>
            </p:extLst>
          </p:nvPr>
        </p:nvGraphicFramePr>
        <p:xfrm>
          <a:off x="1619672" y="19888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n-US" b="1" dirty="0" smtClean="0">
                <a:solidFill>
                  <a:schemeClr val="tx2">
                    <a:lumMod val="60000"/>
                    <a:lumOff val="40000"/>
                  </a:schemeClr>
                </a:solidFill>
              </a:rPr>
              <a:t>Unit</a:t>
            </a:r>
            <a:r>
              <a:rPr lang="el-GR" b="1" dirty="0" smtClean="0">
                <a:solidFill>
                  <a:schemeClr val="tx2">
                    <a:lumMod val="60000"/>
                    <a:lumOff val="40000"/>
                  </a:schemeClr>
                </a:solidFill>
              </a:rPr>
              <a:t> 4</a:t>
            </a:r>
            <a:r>
              <a:rPr lang="el-GR" dirty="0" smtClean="0">
                <a:solidFill>
                  <a:schemeClr val="tx2">
                    <a:lumMod val="40000"/>
                    <a:lumOff val="60000"/>
                  </a:schemeClr>
                </a:solidFill>
              </a:rPr>
              <a:t>:</a:t>
            </a:r>
            <a:endParaRPr lang="el-GR" dirty="0"/>
          </a:p>
        </p:txBody>
      </p:sp>
      <p:sp>
        <p:nvSpPr>
          <p:cNvPr id="4" name="Subtitle 3"/>
          <p:cNvSpPr>
            <a:spLocks noGrp="1"/>
          </p:cNvSpPr>
          <p:nvPr>
            <p:ph type="subTitle" idx="1"/>
          </p:nvPr>
        </p:nvSpPr>
        <p:spPr>
          <a:xfrm>
            <a:off x="0" y="3501008"/>
            <a:ext cx="9144000" cy="1200329"/>
          </a:xfrm>
          <a:prstGeom prst="rect">
            <a:avLst/>
          </a:prstGeom>
          <a:blipFill>
            <a:blip r:embed="rId3" cstate="print"/>
            <a:tile tx="0" ty="0" sx="100000" sy="100000" flip="none" algn="tl"/>
          </a:blipFill>
        </p:spPr>
        <p:txBody>
          <a:bodyPr wrap="square">
            <a:spAutoFit/>
          </a:bodyPr>
          <a:lstStyle/>
          <a:p>
            <a:pPr lvl="0">
              <a:spcBef>
                <a:spcPts val="0"/>
              </a:spcBef>
            </a:pPr>
            <a:r>
              <a:rPr lang="en-US" sz="3600" dirty="0">
                <a:solidFill>
                  <a:srgbClr val="1F497D">
                    <a:lumMod val="60000"/>
                    <a:lumOff val="40000"/>
                  </a:srgbClr>
                </a:solidFill>
              </a:rPr>
              <a:t>Selective appropriation </a:t>
            </a:r>
            <a:r>
              <a:rPr lang="en-US" sz="3600" dirty="0" smtClean="0">
                <a:solidFill>
                  <a:srgbClr val="1F497D">
                    <a:lumMod val="60000"/>
                    <a:lumOff val="40000"/>
                  </a:srgbClr>
                </a:solidFill>
              </a:rPr>
              <a:t/>
            </a:r>
            <a:br>
              <a:rPr lang="en-US" sz="3600" dirty="0" smtClean="0">
                <a:solidFill>
                  <a:srgbClr val="1F497D">
                    <a:lumMod val="60000"/>
                    <a:lumOff val="40000"/>
                  </a:srgbClr>
                </a:solidFill>
              </a:rPr>
            </a:br>
            <a:r>
              <a:rPr lang="en-US" sz="3600" dirty="0" smtClean="0">
                <a:solidFill>
                  <a:srgbClr val="1F497D">
                    <a:lumMod val="60000"/>
                    <a:lumOff val="40000"/>
                  </a:srgbClr>
                </a:solidFill>
              </a:rPr>
              <a:t>in </a:t>
            </a:r>
            <a:r>
              <a:rPr lang="en-US" sz="3600" dirty="0">
                <a:solidFill>
                  <a:srgbClr val="1F497D">
                    <a:lumMod val="60000"/>
                    <a:lumOff val="40000"/>
                  </a:srgbClr>
                </a:solidFill>
              </a:rPr>
              <a:t>staging Wilde and </a:t>
            </a:r>
            <a:r>
              <a:rPr lang="en-US" sz="3600" dirty="0" smtClean="0">
                <a:solidFill>
                  <a:srgbClr val="1F497D">
                    <a:lumMod val="60000"/>
                    <a:lumOff val="40000"/>
                  </a:srgbClr>
                </a:solidFill>
              </a:rPr>
              <a:t>Leonard</a:t>
            </a:r>
            <a:endParaRPr lang="el-GR" sz="3600" i="1" dirty="0">
              <a:solidFill>
                <a:srgbClr val="1F497D">
                  <a:lumMod val="60000"/>
                  <a:lumOff val="40000"/>
                </a:srgbClr>
              </a:solidFill>
            </a:endParaRPr>
          </a:p>
        </p:txBody>
      </p:sp>
      <p:pic>
        <p:nvPicPr>
          <p:cNvPr id="5" name="Picture 4" descr="https://encrypted-tbn2.gstatic.com/images?q=tbn:ANd9GcTGKLfqHu_xND-F8zruaoehAwPH_kgZwp7ILRBMwM4zUYaCwO_c"/>
          <p:cNvPicPr/>
          <p:nvPr/>
        </p:nvPicPr>
        <p:blipFill rotWithShape="1">
          <a:blip r:embed="rId4" cstate="print">
            <a:clrChange>
              <a:clrFrom>
                <a:srgbClr val="FFFFFF"/>
              </a:clrFrom>
              <a:clrTo>
                <a:srgbClr val="FFFFFF">
                  <a:alpha val="0"/>
                </a:srgbClr>
              </a:clrTo>
            </a:clrChange>
          </a:blip>
          <a:srcRect b="16211"/>
          <a:stretch/>
        </p:blipFill>
        <p:spPr bwMode="auto">
          <a:xfrm flipH="1">
            <a:off x="0" y="-27383"/>
            <a:ext cx="2555776" cy="1368152"/>
          </a:xfrm>
          <a:prstGeom prst="rect">
            <a:avLst/>
          </a:prstGeom>
          <a:noFill/>
          <a:ln w="9525">
            <a:noFill/>
            <a:miter lim="800000"/>
            <a:headEnd/>
            <a:tailEnd/>
          </a:ln>
        </p:spPr>
      </p:pic>
      <p:sp>
        <p:nvSpPr>
          <p:cNvPr id="6" name="Rectangle 5"/>
          <p:cNvSpPr/>
          <p:nvPr/>
        </p:nvSpPr>
        <p:spPr>
          <a:xfrm>
            <a:off x="4788024" y="417439"/>
            <a:ext cx="4320480" cy="923330"/>
          </a:xfrm>
          <a:prstGeom prst="rect">
            <a:avLst/>
          </a:prstGeom>
        </p:spPr>
        <p:txBody>
          <a:bodyPr wrap="square">
            <a:spAutoFit/>
          </a:bodyPr>
          <a:lstStyle/>
          <a:p>
            <a:pPr algn="r"/>
            <a:r>
              <a:rPr lang="en-US" dirty="0" smtClean="0">
                <a:solidFill>
                  <a:schemeClr val="tx2">
                    <a:lumMod val="60000"/>
                    <a:lumOff val="40000"/>
                  </a:schemeClr>
                </a:solidFill>
              </a:rPr>
              <a:t>Maria </a:t>
            </a:r>
            <a:r>
              <a:rPr lang="en-US" dirty="0" err="1" smtClean="0">
                <a:solidFill>
                  <a:schemeClr val="tx2">
                    <a:lumMod val="60000"/>
                    <a:lumOff val="40000"/>
                  </a:schemeClr>
                </a:solidFill>
              </a:rPr>
              <a:t>Sidiropoulou</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School of Philosophy</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Faculty of English Language and Literature</a:t>
            </a:r>
          </a:p>
        </p:txBody>
      </p:sp>
    </p:spTree>
    <p:extLst>
      <p:ext uri="{BB962C8B-B14F-4D97-AF65-F5344CB8AC3E}">
        <p14:creationId xmlns:p14="http://schemas.microsoft.com/office/powerpoint/2010/main" val="386474726"/>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1/7</a:t>
            </a:r>
            <a:endParaRPr lang="el-GR" sz="2400" b="1" i="1" dirty="0">
              <a:solidFill>
                <a:schemeClr val="tx2">
                  <a:lumMod val="60000"/>
                  <a:lumOff val="40000"/>
                </a:schemeClr>
              </a:solidFill>
            </a:endParaRPr>
          </a:p>
        </p:txBody>
      </p:sp>
      <p:graphicFrame>
        <p:nvGraphicFramePr>
          <p:cNvPr id="5" name="Table 4" title="cultural styles of communicative behaviour 1/7"/>
          <p:cNvGraphicFramePr>
            <a:graphicFrameLocks noGrp="1"/>
          </p:cNvGraphicFramePr>
          <p:nvPr>
            <p:extLst>
              <p:ext uri="{D42A27DB-BD31-4B8C-83A1-F6EECF244321}">
                <p14:modId xmlns:p14="http://schemas.microsoft.com/office/powerpoint/2010/main" val="1666715871"/>
              </p:ext>
            </p:extLst>
          </p:nvPr>
        </p:nvGraphicFramePr>
        <p:xfrm>
          <a:off x="611560" y="1988840"/>
          <a:ext cx="7560841" cy="3888432"/>
        </p:xfrm>
        <a:graphic>
          <a:graphicData uri="http://schemas.openxmlformats.org/drawingml/2006/table">
            <a:tbl>
              <a:tblPr firstRow="1" bandRow="1">
                <a:tableStyleId>{5C22544A-7EE6-4342-B048-85BDC9FD1C3A}</a:tableStyleId>
              </a:tblPr>
              <a:tblGrid>
                <a:gridCol w="3816424"/>
                <a:gridCol w="3744417"/>
              </a:tblGrid>
              <a:tr h="1777569">
                <a:tc>
                  <a:txBody>
                    <a:bodyPr/>
                    <a:lstStyle/>
                    <a:p>
                      <a:r>
                        <a:rPr lang="en-US" sz="2000" b="1" i="1" kern="1200" baseline="0" dirty="0" smtClean="0">
                          <a:solidFill>
                            <a:schemeClr val="lt1"/>
                          </a:solidFill>
                          <a:latin typeface="+mn-lt"/>
                          <a:ea typeface="+mn-ea"/>
                          <a:cs typeface="+mn-cs"/>
                        </a:rPr>
                        <a:t>Mother [serving him]: Now it won’t poison you.</a:t>
                      </a:r>
                    </a:p>
                    <a:p>
                      <a:r>
                        <a:rPr lang="en-US" sz="2000" b="1" i="1" kern="1200" baseline="0" dirty="0" err="1" smtClean="0">
                          <a:solidFill>
                            <a:schemeClr val="lt1"/>
                          </a:solidFill>
                          <a:latin typeface="+mn-lt"/>
                          <a:ea typeface="+mn-ea"/>
                          <a:cs typeface="+mn-cs"/>
                        </a:rPr>
                        <a:t>Da</a:t>
                      </a:r>
                      <a:r>
                        <a:rPr lang="en-US" sz="2000" b="1" i="1" kern="1200" baseline="0" dirty="0" smtClean="0">
                          <a:solidFill>
                            <a:schemeClr val="lt1"/>
                          </a:solidFill>
                          <a:latin typeface="+mn-lt"/>
                          <a:ea typeface="+mn-ea"/>
                          <a:cs typeface="+mn-cs"/>
                        </a:rPr>
                        <a:t>: And </a:t>
                      </a:r>
                      <a:r>
                        <a:rPr lang="en-US" sz="2000" b="1" i="1" kern="1200" baseline="0" dirty="0" err="1" smtClean="0">
                          <a:solidFill>
                            <a:schemeClr val="lt1"/>
                          </a:solidFill>
                          <a:latin typeface="+mn-lt"/>
                          <a:ea typeface="+mn-ea"/>
                          <a:cs typeface="+mn-cs"/>
                        </a:rPr>
                        <a:t>them’s</a:t>
                      </a:r>
                      <a:r>
                        <a:rPr lang="en-US" sz="2000" b="1" i="1" kern="1200" baseline="0" dirty="0" smtClean="0">
                          <a:solidFill>
                            <a:schemeClr val="lt1"/>
                          </a:solidFill>
                          <a:latin typeface="+mn-lt"/>
                          <a:ea typeface="+mn-ea"/>
                          <a:cs typeface="+mn-cs"/>
                        </a:rPr>
                        <a:t> not your tea-leaves that are used and dried out and used </a:t>
                      </a:r>
                      <a:r>
                        <a:rPr lang="en-US" sz="2000" b="1" kern="1200" baseline="0" dirty="0" smtClean="0">
                          <a:solidFill>
                            <a:schemeClr val="lt1"/>
                          </a:solidFill>
                          <a:latin typeface="+mn-lt"/>
                          <a:ea typeface="+mn-ea"/>
                          <a:cs typeface="+mn-cs"/>
                        </a:rPr>
                        <a:t>again, sir…</a:t>
                      </a:r>
                      <a:endParaRPr lang="el-GR" sz="2000" b="0" dirty="0" smtClean="0"/>
                    </a:p>
                  </a:txBody>
                  <a:tcPr/>
                </a:tc>
                <a:tc>
                  <a:txBody>
                    <a:bodyPr/>
                    <a:lstStyle/>
                    <a:p>
                      <a:pPr algn="r"/>
                      <a:r>
                        <a:rPr lang="en-US" sz="2000" b="1" dirty="0" smtClean="0">
                          <a:solidFill>
                            <a:schemeClr val="bg1"/>
                          </a:solidFill>
                        </a:rPr>
                        <a:t>direct-indirect</a:t>
                      </a:r>
                      <a:endParaRPr lang="el-GR" sz="2000" b="0" i="0" dirty="0"/>
                    </a:p>
                  </a:txBody>
                  <a:tcPr>
                    <a:solidFill>
                      <a:schemeClr val="tx2">
                        <a:lumMod val="60000"/>
                        <a:lumOff val="40000"/>
                      </a:schemeClr>
                    </a:solidFill>
                  </a:tcPr>
                </a:tc>
              </a:tr>
              <a:tr h="2110863">
                <a:tc>
                  <a:txBody>
                    <a:bodyPr/>
                    <a:lstStyle/>
                    <a:p>
                      <a:r>
                        <a:rPr lang="el-GR" sz="2000" kern="1200" baseline="0" dirty="0" smtClean="0">
                          <a:solidFill>
                            <a:schemeClr val="dk1"/>
                          </a:solidFill>
                          <a:latin typeface="+mn-lt"/>
                          <a:ea typeface="+mn-ea"/>
                          <a:cs typeface="+mn-cs"/>
                        </a:rPr>
                        <a:t>Μητέρα [τον σερβίρει]: </a:t>
                      </a:r>
                      <a:endParaRPr lang="en-US"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Όπου έβρεις φαί,</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κάτσε, κι όπου ξύλο φεύγα, έλα. Δεν θα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σε φαρμακώσουμε, πιές το.</a:t>
                      </a:r>
                    </a:p>
                    <a:p>
                      <a:r>
                        <a:rPr lang="el-GR" sz="2000" kern="1200" baseline="0" dirty="0" smtClean="0">
                          <a:solidFill>
                            <a:schemeClr val="dk1"/>
                          </a:solidFill>
                          <a:latin typeface="+mn-lt"/>
                          <a:ea typeface="+mn-ea"/>
                          <a:cs typeface="+mn-cs"/>
                        </a:rPr>
                        <a:t>Πατέρας: Και τσάι αμεταχείριστο, να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ξέρεις αφεντικό...</a:t>
                      </a:r>
                    </a:p>
                  </a:txBody>
                  <a:tcPr/>
                </a:tc>
                <a:tc>
                  <a:txBody>
                    <a:bodyPr/>
                    <a:lstStyle/>
                    <a:p>
                      <a:r>
                        <a:rPr lang="el-GR" sz="2000" kern="1200" baseline="0" dirty="0" smtClean="0">
                          <a:solidFill>
                            <a:schemeClr val="dk1"/>
                          </a:solidFill>
                          <a:latin typeface="+mn-lt"/>
                          <a:ea typeface="+mn-ea"/>
                          <a:cs typeface="+mn-cs"/>
                        </a:rPr>
                        <a:t>Μητέρα [του βάζει τσάι]:</a:t>
                      </a:r>
                    </a:p>
                    <a:p>
                      <a:r>
                        <a:rPr lang="el-GR" sz="2000" kern="1200" baseline="0" dirty="0" smtClean="0">
                          <a:solidFill>
                            <a:schemeClr val="dk1"/>
                          </a:solidFill>
                          <a:latin typeface="+mn-lt"/>
                          <a:ea typeface="+mn-ea"/>
                          <a:cs typeface="+mn-cs"/>
                        </a:rPr>
                        <a:t>Πιείτε το, καλό θα σας κάνει.</a:t>
                      </a:r>
                    </a:p>
                    <a:p>
                      <a:r>
                        <a:rPr lang="el-GR" sz="2000" kern="1200" baseline="0" dirty="0" smtClean="0">
                          <a:solidFill>
                            <a:schemeClr val="dk1"/>
                          </a:solidFill>
                          <a:latin typeface="+mn-lt"/>
                          <a:ea typeface="+mn-ea"/>
                          <a:cs typeface="+mn-cs"/>
                        </a:rPr>
                        <a:t>Ντα [φλυαρεί]: Ναι, δεν θα σας</a:t>
                      </a:r>
                    </a:p>
                    <a:p>
                      <a:r>
                        <a:rPr lang="el-GR" sz="2000" kern="1200" baseline="0" dirty="0" smtClean="0">
                          <a:solidFill>
                            <a:schemeClr val="dk1"/>
                          </a:solidFill>
                          <a:latin typeface="+mn-lt"/>
                          <a:ea typeface="+mn-ea"/>
                          <a:cs typeface="+mn-cs"/>
                        </a:rPr>
                        <a:t>δηλητηριάσουμε, αφεντικό. Απ’ το</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καλό σας δίνουμε..</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2/7</a:t>
            </a:r>
            <a:endParaRPr lang="el-GR" sz="2400" b="1" i="1" dirty="0">
              <a:solidFill>
                <a:schemeClr val="tx2">
                  <a:lumMod val="60000"/>
                  <a:lumOff val="40000"/>
                </a:schemeClr>
              </a:solidFill>
            </a:endParaRPr>
          </a:p>
        </p:txBody>
      </p:sp>
      <p:graphicFrame>
        <p:nvGraphicFramePr>
          <p:cNvPr id="5" name="Table 4" title="cultural styles of communicative behaviour 2/7"/>
          <p:cNvGraphicFramePr>
            <a:graphicFrameLocks noGrp="1"/>
          </p:cNvGraphicFramePr>
          <p:nvPr>
            <p:extLst>
              <p:ext uri="{D42A27DB-BD31-4B8C-83A1-F6EECF244321}">
                <p14:modId xmlns:p14="http://schemas.microsoft.com/office/powerpoint/2010/main" val="52808893"/>
              </p:ext>
            </p:extLst>
          </p:nvPr>
        </p:nvGraphicFramePr>
        <p:xfrm>
          <a:off x="611560" y="1988840"/>
          <a:ext cx="7560841" cy="3888432"/>
        </p:xfrm>
        <a:graphic>
          <a:graphicData uri="http://schemas.openxmlformats.org/drawingml/2006/table">
            <a:tbl>
              <a:tblPr firstRow="1" bandRow="1">
                <a:tableStyleId>{5C22544A-7EE6-4342-B048-85BDC9FD1C3A}</a:tableStyleId>
              </a:tblPr>
              <a:tblGrid>
                <a:gridCol w="3816424"/>
                <a:gridCol w="3744417"/>
              </a:tblGrid>
              <a:tr h="1777569">
                <a:tc>
                  <a:txBody>
                    <a:bodyPr/>
                    <a:lstStyle/>
                    <a:p>
                      <a:r>
                        <a:rPr lang="en-US" sz="1800" b="1" i="1" kern="1200" baseline="0" dirty="0" smtClean="0">
                          <a:solidFill>
                            <a:schemeClr val="lt1"/>
                          </a:solidFill>
                          <a:latin typeface="+mn-lt"/>
                          <a:ea typeface="+mn-ea"/>
                          <a:cs typeface="+mn-cs"/>
                        </a:rPr>
                        <a:t>Charlie:…You worked for fifty-eight years, nine hours a day in a garden</a:t>
                      </a:r>
                    </a:p>
                    <a:p>
                      <a:r>
                        <a:rPr lang="en-US" sz="1800" b="1" kern="1200" baseline="0" dirty="0" smtClean="0">
                          <a:solidFill>
                            <a:schemeClr val="lt1"/>
                          </a:solidFill>
                          <a:latin typeface="+mn-lt"/>
                          <a:ea typeface="+mn-ea"/>
                          <a:cs typeface="+mn-cs"/>
                        </a:rPr>
                        <a:t>so steep a horse couldn’t climb, and when </a:t>
                      </a:r>
                      <a:r>
                        <a:rPr lang="en-US" sz="1800" b="1" i="1" kern="1200" baseline="0" dirty="0" smtClean="0">
                          <a:solidFill>
                            <a:schemeClr val="lt1"/>
                          </a:solidFill>
                          <a:latin typeface="+mn-lt"/>
                          <a:ea typeface="+mn-ea"/>
                          <a:cs typeface="+mn-cs"/>
                        </a:rPr>
                        <a:t>they got rid of you with a</a:t>
                      </a:r>
                    </a:p>
                    <a:p>
                      <a:r>
                        <a:rPr lang="en-US" sz="1800" b="1" kern="1200" baseline="0" dirty="0" smtClean="0">
                          <a:solidFill>
                            <a:schemeClr val="lt1"/>
                          </a:solidFill>
                          <a:latin typeface="+mn-lt"/>
                          <a:ea typeface="+mn-ea"/>
                          <a:cs typeface="+mn-cs"/>
                        </a:rPr>
                        <a:t>pension of ten shillings a week ...</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elaborate-succinct</a:t>
                      </a:r>
                      <a:endParaRPr lang="el-GR" sz="2000" dirty="0" smtClean="0"/>
                    </a:p>
                    <a:p>
                      <a:pPr algn="r"/>
                      <a:endParaRPr lang="el-GR" sz="2000" b="0" i="0" dirty="0"/>
                    </a:p>
                  </a:txBody>
                  <a:tcPr>
                    <a:solidFill>
                      <a:schemeClr val="tx2">
                        <a:lumMod val="60000"/>
                        <a:lumOff val="40000"/>
                      </a:schemeClr>
                    </a:solidFill>
                  </a:tcPr>
                </a:tc>
              </a:tr>
              <a:tr h="2110863">
                <a:tc>
                  <a:txBody>
                    <a:bodyPr/>
                    <a:lstStyle/>
                    <a:p>
                      <a:r>
                        <a:rPr lang="el-GR" sz="1800" i="1" kern="1200" baseline="0" dirty="0" smtClean="0">
                          <a:solidFill>
                            <a:schemeClr val="dk1"/>
                          </a:solidFill>
                          <a:latin typeface="+mn-lt"/>
                          <a:ea typeface="+mn-ea"/>
                          <a:cs typeface="+mn-cs"/>
                        </a:rPr>
                        <a:t>Τσάρλυ: ...Και πενήντα οκτώ χρόνια</a:t>
                      </a:r>
                    </a:p>
                    <a:p>
                      <a:r>
                        <a:rPr lang="el-GR" sz="1800" kern="1200" baseline="0" dirty="0" smtClean="0">
                          <a:solidFill>
                            <a:schemeClr val="dk1"/>
                          </a:solidFill>
                          <a:latin typeface="+mn-lt"/>
                          <a:ea typeface="+mn-ea"/>
                          <a:cs typeface="+mn-cs"/>
                        </a:rPr>
                        <a:t>κηπουρός, εννιάωρο την ημέρα, σ’ ένα</a:t>
                      </a:r>
                    </a:p>
                    <a:p>
                      <a:r>
                        <a:rPr lang="el-GR" sz="1800" kern="1200" baseline="0" dirty="0" smtClean="0">
                          <a:solidFill>
                            <a:schemeClr val="dk1"/>
                          </a:solidFill>
                          <a:latin typeface="+mn-lt"/>
                          <a:ea typeface="+mn-ea"/>
                          <a:cs typeface="+mn-cs"/>
                        </a:rPr>
                        <a:t>βραχότοπο που και μουλάρι</a:t>
                      </a:r>
                    </a:p>
                    <a:p>
                      <a:r>
                        <a:rPr lang="el-GR" sz="1800" kern="1200" baseline="0" dirty="0" smtClean="0">
                          <a:solidFill>
                            <a:schemeClr val="dk1"/>
                          </a:solidFill>
                          <a:latin typeface="+mn-lt"/>
                          <a:ea typeface="+mn-ea"/>
                          <a:cs typeface="+mn-cs"/>
                        </a:rPr>
                        <a:t>ξεπεταλώνει. Και στο τέλος </a:t>
                      </a:r>
                      <a:r>
                        <a:rPr lang="el-GR" sz="1800" i="1" kern="1200" baseline="0" dirty="0" smtClean="0">
                          <a:solidFill>
                            <a:schemeClr val="dk1"/>
                          </a:solidFill>
                          <a:latin typeface="+mn-lt"/>
                          <a:ea typeface="+mn-ea"/>
                          <a:cs typeface="+mn-cs"/>
                        </a:rPr>
                        <a:t>σε πετάνε με </a:t>
                      </a:r>
                      <a:r>
                        <a:rPr lang="el-GR" sz="1800" kern="1200" baseline="0" dirty="0" smtClean="0">
                          <a:solidFill>
                            <a:schemeClr val="dk1"/>
                          </a:solidFill>
                          <a:latin typeface="+mn-lt"/>
                          <a:ea typeface="+mn-ea"/>
                          <a:cs typeface="+mn-cs"/>
                        </a:rPr>
                        <a:t>δέκα σελίνια τη βδομάδα σύνταξη, …</a:t>
                      </a:r>
                      <a:endParaRPr lang="el-GR" sz="2000" kern="1200" baseline="0" dirty="0" smtClean="0">
                        <a:solidFill>
                          <a:schemeClr val="dk1"/>
                        </a:solidFill>
                        <a:latin typeface="+mn-lt"/>
                        <a:ea typeface="+mn-ea"/>
                        <a:cs typeface="+mn-cs"/>
                      </a:endParaRPr>
                    </a:p>
                  </a:txBody>
                  <a:tcPr/>
                </a:tc>
                <a:tc>
                  <a:txBody>
                    <a:bodyPr/>
                    <a:lstStyle/>
                    <a:p>
                      <a:r>
                        <a:rPr lang="el-GR" sz="1800" i="1" kern="1200" baseline="0" dirty="0" smtClean="0">
                          <a:solidFill>
                            <a:schemeClr val="dk1"/>
                          </a:solidFill>
                          <a:latin typeface="+mn-lt"/>
                          <a:ea typeface="+mn-ea"/>
                          <a:cs typeface="+mn-cs"/>
                        </a:rPr>
                        <a:t>Τσάρλι :...Πενήντα οκτώ χρόνια</a:t>
                      </a:r>
                    </a:p>
                    <a:p>
                      <a:r>
                        <a:rPr lang="el-GR" sz="1800" kern="1200" baseline="0" dirty="0" smtClean="0">
                          <a:solidFill>
                            <a:schemeClr val="dk1"/>
                          </a:solidFill>
                          <a:latin typeface="+mn-lt"/>
                          <a:ea typeface="+mn-ea"/>
                          <a:cs typeface="+mn-cs"/>
                        </a:rPr>
                        <a:t>κηπουρός, εννιά ώρες την ημέρα,</a:t>
                      </a:r>
                    </a:p>
                    <a:p>
                      <a:r>
                        <a:rPr lang="el-GR" sz="1800" kern="1200" baseline="0" dirty="0" smtClean="0">
                          <a:solidFill>
                            <a:schemeClr val="dk1"/>
                          </a:solidFill>
                          <a:latin typeface="+mn-lt"/>
                          <a:ea typeface="+mn-ea"/>
                          <a:cs typeface="+mn-cs"/>
                        </a:rPr>
                        <a:t>σ’ένα βραχότοπο που ούτε κατσίκι</a:t>
                      </a:r>
                    </a:p>
                    <a:p>
                      <a:r>
                        <a:rPr lang="el-GR" sz="1800" kern="1200" baseline="0" dirty="0" smtClean="0">
                          <a:solidFill>
                            <a:schemeClr val="dk1"/>
                          </a:solidFill>
                          <a:latin typeface="+mn-lt"/>
                          <a:ea typeface="+mn-ea"/>
                          <a:cs typeface="+mn-cs"/>
                        </a:rPr>
                        <a:t>δεν ανεβαίνει. Και μια μέρα </a:t>
                      </a:r>
                      <a:r>
                        <a:rPr lang="el-GR" sz="1800" i="1" kern="1200" baseline="0" dirty="0" smtClean="0">
                          <a:solidFill>
                            <a:schemeClr val="dk1"/>
                          </a:solidFill>
                          <a:latin typeface="+mn-lt"/>
                          <a:ea typeface="+mn-ea"/>
                          <a:cs typeface="+mn-cs"/>
                        </a:rPr>
                        <a:t>σε πετάνε σαν στυμμένη λεμονόκουπα, με </a:t>
                      </a:r>
                      <a:r>
                        <a:rPr lang="el-GR" sz="1800" kern="1200" baseline="0" dirty="0" smtClean="0">
                          <a:solidFill>
                            <a:schemeClr val="dk1"/>
                          </a:solidFill>
                          <a:latin typeface="+mn-lt"/>
                          <a:ea typeface="+mn-ea"/>
                          <a:cs typeface="+mn-cs"/>
                        </a:rPr>
                        <a:t>σύνταξη κάτι ψίχουλα ...</a:t>
                      </a:r>
                      <a:endParaRPr lang="el-GR" sz="2000"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3/7</a:t>
            </a:r>
            <a:endParaRPr lang="el-GR" sz="2400" b="1" i="1" dirty="0">
              <a:solidFill>
                <a:schemeClr val="tx2">
                  <a:lumMod val="60000"/>
                  <a:lumOff val="40000"/>
                </a:schemeClr>
              </a:solidFill>
            </a:endParaRPr>
          </a:p>
        </p:txBody>
      </p:sp>
      <p:graphicFrame>
        <p:nvGraphicFramePr>
          <p:cNvPr id="5" name="Table 4" title="cultural styles of communicative behaviour 3/7"/>
          <p:cNvGraphicFramePr>
            <a:graphicFrameLocks noGrp="1"/>
          </p:cNvGraphicFramePr>
          <p:nvPr>
            <p:extLst>
              <p:ext uri="{D42A27DB-BD31-4B8C-83A1-F6EECF244321}">
                <p14:modId xmlns:p14="http://schemas.microsoft.com/office/powerpoint/2010/main" val="2565175455"/>
              </p:ext>
            </p:extLst>
          </p:nvPr>
        </p:nvGraphicFramePr>
        <p:xfrm>
          <a:off x="611560" y="1988840"/>
          <a:ext cx="7560841" cy="3888432"/>
        </p:xfrm>
        <a:graphic>
          <a:graphicData uri="http://schemas.openxmlformats.org/drawingml/2006/table">
            <a:tbl>
              <a:tblPr firstRow="1" bandRow="1">
                <a:tableStyleId>{5C22544A-7EE6-4342-B048-85BDC9FD1C3A}</a:tableStyleId>
              </a:tblPr>
              <a:tblGrid>
                <a:gridCol w="3816424"/>
                <a:gridCol w="3744417"/>
              </a:tblGrid>
              <a:tr h="1777569">
                <a:tc>
                  <a:txBody>
                    <a:bodyPr/>
                    <a:lstStyle/>
                    <a:p>
                      <a:r>
                        <a:rPr lang="en-US" sz="2000" b="1" kern="1200" baseline="0" dirty="0" err="1" smtClean="0">
                          <a:solidFill>
                            <a:schemeClr val="lt1"/>
                          </a:solidFill>
                          <a:latin typeface="+mn-lt"/>
                          <a:ea typeface="+mn-ea"/>
                          <a:cs typeface="+mn-cs"/>
                        </a:rPr>
                        <a:t>Υ</a:t>
                      </a:r>
                      <a:r>
                        <a:rPr lang="en-US" sz="2000" b="1" i="1" kern="1200" baseline="0" dirty="0" err="1" smtClean="0">
                          <a:solidFill>
                            <a:schemeClr val="lt1"/>
                          </a:solidFill>
                          <a:latin typeface="+mn-lt"/>
                          <a:ea typeface="+mn-ea"/>
                          <a:cs typeface="+mn-cs"/>
                        </a:rPr>
                        <a:t>oung</a:t>
                      </a:r>
                      <a:r>
                        <a:rPr lang="en-US" sz="2000" b="1" i="1" kern="1200" baseline="0" dirty="0" smtClean="0">
                          <a:solidFill>
                            <a:schemeClr val="lt1"/>
                          </a:solidFill>
                          <a:latin typeface="+mn-lt"/>
                          <a:ea typeface="+mn-ea"/>
                          <a:cs typeface="+mn-cs"/>
                        </a:rPr>
                        <a:t> Charlie: I haven’t got a handkerchief.</a:t>
                      </a:r>
                    </a:p>
                    <a:p>
                      <a:r>
                        <a:rPr lang="en-US" sz="2000" b="1" i="1" kern="1200" baseline="0" dirty="0" err="1" smtClean="0">
                          <a:solidFill>
                            <a:schemeClr val="lt1"/>
                          </a:solidFill>
                          <a:latin typeface="+mn-lt"/>
                          <a:ea typeface="+mn-ea"/>
                          <a:cs typeface="+mn-cs"/>
                        </a:rPr>
                        <a:t>Drumm</a:t>
                      </a:r>
                      <a:r>
                        <a:rPr lang="en-US" sz="2000" b="1" i="1" kern="1200" baseline="0" dirty="0" smtClean="0">
                          <a:solidFill>
                            <a:schemeClr val="lt1"/>
                          </a:solidFill>
                          <a:latin typeface="+mn-lt"/>
                          <a:ea typeface="+mn-ea"/>
                          <a:cs typeface="+mn-cs"/>
                        </a:rPr>
                        <a:t>: Well you can’t have mine. Use something…the tail of your shirt</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personal-contextual</a:t>
                      </a:r>
                      <a:endParaRPr lang="el-GR" sz="2000" dirty="0" smtClean="0"/>
                    </a:p>
                    <a:p>
                      <a:pPr algn="r"/>
                      <a:endParaRPr lang="el-GR" sz="2000" b="0" i="0" dirty="0"/>
                    </a:p>
                  </a:txBody>
                  <a:tcPr>
                    <a:solidFill>
                      <a:schemeClr val="tx2">
                        <a:lumMod val="60000"/>
                        <a:lumOff val="40000"/>
                      </a:schemeClr>
                    </a:solidFill>
                  </a:tcPr>
                </a:tc>
              </a:tr>
              <a:tr h="2110863">
                <a:tc>
                  <a:txBody>
                    <a:bodyPr/>
                    <a:lstStyle/>
                    <a:p>
                      <a:r>
                        <a:rPr lang="el-GR" sz="2000" kern="1200" baseline="0" dirty="0" smtClean="0">
                          <a:solidFill>
                            <a:schemeClr val="dk1"/>
                          </a:solidFill>
                          <a:latin typeface="+mn-lt"/>
                          <a:ea typeface="+mn-ea"/>
                          <a:cs typeface="+mn-cs"/>
                        </a:rPr>
                        <a:t>Τσάρλυ</a:t>
                      </a:r>
                      <a:r>
                        <a:rPr lang="el-GR" sz="2000" i="1" kern="1200" baseline="0" dirty="0" smtClean="0">
                          <a:solidFill>
                            <a:schemeClr val="dk1"/>
                          </a:solidFill>
                          <a:latin typeface="+mn-lt"/>
                          <a:ea typeface="+mn-ea"/>
                          <a:cs typeface="+mn-cs"/>
                        </a:rPr>
                        <a:t>/Νέος: Δεν έχω μαντήλι.</a:t>
                      </a:r>
                    </a:p>
                    <a:p>
                      <a:r>
                        <a:rPr lang="el-GR" sz="2000" kern="1200" baseline="0" dirty="0" smtClean="0">
                          <a:solidFill>
                            <a:schemeClr val="dk1"/>
                          </a:solidFill>
                          <a:latin typeface="+mn-lt"/>
                          <a:ea typeface="+mn-ea"/>
                          <a:cs typeface="+mn-cs"/>
                        </a:rPr>
                        <a:t>Ντραμ: Τί να σου κάνω, δεν μπορώ να σου δώσω και το δικό μου. Βρες κάτι ...την άκρη του πουκαμίσου σου</a:t>
                      </a:r>
                    </a:p>
                  </a:txBody>
                  <a:tcPr/>
                </a:tc>
                <a:tc>
                  <a:txBody>
                    <a:bodyPr/>
                    <a:lstStyle/>
                    <a:p>
                      <a:r>
                        <a:rPr lang="el-GR" sz="2000" kern="1200" baseline="0" dirty="0" smtClean="0">
                          <a:solidFill>
                            <a:schemeClr val="dk1"/>
                          </a:solidFill>
                          <a:latin typeface="+mn-lt"/>
                          <a:ea typeface="+mn-ea"/>
                          <a:cs typeface="+mn-cs"/>
                        </a:rPr>
                        <a:t>Τσάρλι</a:t>
                      </a:r>
                      <a:r>
                        <a:rPr lang="el-GR" sz="2000" i="1" kern="1200" baseline="0" dirty="0" smtClean="0">
                          <a:solidFill>
                            <a:schemeClr val="dk1"/>
                          </a:solidFill>
                          <a:latin typeface="+mn-lt"/>
                          <a:ea typeface="+mn-ea"/>
                          <a:cs typeface="+mn-cs"/>
                        </a:rPr>
                        <a:t>/Νέος: Δεν έχω μαντήλι.</a:t>
                      </a:r>
                    </a:p>
                    <a:p>
                      <a:r>
                        <a:rPr lang="el-GR" sz="2000" kern="1200" baseline="0" dirty="0" smtClean="0">
                          <a:solidFill>
                            <a:schemeClr val="dk1"/>
                          </a:solidFill>
                          <a:latin typeface="+mn-lt"/>
                          <a:ea typeface="+mn-ea"/>
                          <a:cs typeface="+mn-cs"/>
                        </a:rPr>
                        <a:t>Ντραμ: δυστυχώς, δεν μπορώ να σου</a:t>
                      </a:r>
                    </a:p>
                    <a:p>
                      <a:r>
                        <a:rPr lang="el-GR" sz="2000" kern="1200" baseline="0" dirty="0" smtClean="0">
                          <a:solidFill>
                            <a:schemeClr val="dk1"/>
                          </a:solidFill>
                          <a:latin typeface="+mn-lt"/>
                          <a:ea typeface="+mn-ea"/>
                          <a:cs typeface="+mn-cs"/>
                        </a:rPr>
                        <a:t>δώσω το δικό μου. Βρες κάτι, την άκρη του πουκαμίσου σου</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4/7</a:t>
            </a:r>
            <a:endParaRPr lang="el-GR" sz="2400" b="1" i="1" dirty="0">
              <a:solidFill>
                <a:schemeClr val="tx2">
                  <a:lumMod val="60000"/>
                  <a:lumOff val="40000"/>
                </a:schemeClr>
              </a:solidFill>
            </a:endParaRPr>
          </a:p>
        </p:txBody>
      </p:sp>
      <p:graphicFrame>
        <p:nvGraphicFramePr>
          <p:cNvPr id="5" name="Table 4" title="cultural styles of communicative behaviour 4/7"/>
          <p:cNvGraphicFramePr>
            <a:graphicFrameLocks noGrp="1"/>
          </p:cNvGraphicFramePr>
          <p:nvPr>
            <p:extLst>
              <p:ext uri="{D42A27DB-BD31-4B8C-83A1-F6EECF244321}">
                <p14:modId xmlns:p14="http://schemas.microsoft.com/office/powerpoint/2010/main" val="4094998423"/>
              </p:ext>
            </p:extLst>
          </p:nvPr>
        </p:nvGraphicFramePr>
        <p:xfrm>
          <a:off x="683568" y="1700808"/>
          <a:ext cx="7560841" cy="4541520"/>
        </p:xfrm>
        <a:graphic>
          <a:graphicData uri="http://schemas.openxmlformats.org/drawingml/2006/table">
            <a:tbl>
              <a:tblPr firstRow="1" bandRow="1">
                <a:tableStyleId>{5C22544A-7EE6-4342-B048-85BDC9FD1C3A}</a:tableStyleId>
              </a:tblPr>
              <a:tblGrid>
                <a:gridCol w="3816424"/>
                <a:gridCol w="3744417"/>
              </a:tblGrid>
              <a:tr h="1777569">
                <a:tc>
                  <a:txBody>
                    <a:bodyPr/>
                    <a:lstStyle/>
                    <a:p>
                      <a:r>
                        <a:rPr lang="en-US" sz="1800" b="1" i="1" kern="1200" baseline="0" dirty="0" err="1" smtClean="0">
                          <a:solidFill>
                            <a:schemeClr val="lt1"/>
                          </a:solidFill>
                          <a:latin typeface="+mn-lt"/>
                          <a:ea typeface="+mn-ea"/>
                          <a:cs typeface="+mn-cs"/>
                        </a:rPr>
                        <a:t>Drumm</a:t>
                      </a:r>
                      <a:r>
                        <a:rPr lang="en-US" sz="1800" b="1" i="1" kern="1200" baseline="0" dirty="0" smtClean="0">
                          <a:solidFill>
                            <a:schemeClr val="lt1"/>
                          </a:solidFill>
                          <a:latin typeface="+mn-lt"/>
                          <a:ea typeface="+mn-ea"/>
                          <a:cs typeface="+mn-cs"/>
                        </a:rPr>
                        <a:t>:</a:t>
                      </a:r>
                      <a:endParaRPr lang="el-GR" sz="1800" b="1" i="1" kern="1200" baseline="0" dirty="0" smtClean="0">
                        <a:solidFill>
                          <a:schemeClr val="lt1"/>
                        </a:solidFill>
                        <a:latin typeface="+mn-lt"/>
                        <a:ea typeface="+mn-ea"/>
                        <a:cs typeface="+mn-cs"/>
                      </a:endParaRPr>
                    </a:p>
                    <a:p>
                      <a:r>
                        <a:rPr lang="en-US" sz="1800" b="1" i="1" kern="1200" baseline="0" dirty="0" smtClean="0">
                          <a:solidFill>
                            <a:schemeClr val="lt1"/>
                          </a:solidFill>
                          <a:latin typeface="+mn-lt"/>
                          <a:ea typeface="+mn-ea"/>
                          <a:cs typeface="+mn-cs"/>
                        </a:rPr>
                        <a:t>You tried. You had your work cut out</a:t>
                      </a:r>
                      <a:endParaRPr lang="el-GR" sz="1800" b="1" i="1" kern="1200" baseline="0" dirty="0" smtClean="0">
                        <a:solidFill>
                          <a:schemeClr val="lt1"/>
                        </a:solidFill>
                        <a:latin typeface="+mn-lt"/>
                        <a:ea typeface="+mn-ea"/>
                        <a:cs typeface="+mn-cs"/>
                      </a:endParaRPr>
                    </a:p>
                    <a:p>
                      <a:endParaRPr lang="el-GR" sz="1800" b="1" i="1" kern="1200" baseline="0" dirty="0" smtClean="0">
                        <a:solidFill>
                          <a:schemeClr val="lt1"/>
                        </a:solidFill>
                        <a:latin typeface="+mn-lt"/>
                        <a:ea typeface="+mn-ea"/>
                        <a:cs typeface="+mn-cs"/>
                      </a:endParaRPr>
                    </a:p>
                    <a:p>
                      <a:r>
                        <a:rPr lang="en-US" sz="1800" b="1" i="1" kern="1200" baseline="0" dirty="0" err="1" smtClean="0">
                          <a:solidFill>
                            <a:schemeClr val="lt1"/>
                          </a:solidFill>
                          <a:latin typeface="+mn-lt"/>
                          <a:ea typeface="+mn-ea"/>
                          <a:cs typeface="+mn-cs"/>
                        </a:rPr>
                        <a:t>Mrs</a:t>
                      </a:r>
                      <a:r>
                        <a:rPr lang="en-US" sz="1800" b="1" i="1" kern="1200" baseline="0" dirty="0" smtClean="0">
                          <a:solidFill>
                            <a:schemeClr val="lt1"/>
                          </a:solidFill>
                          <a:latin typeface="+mn-lt"/>
                          <a:ea typeface="+mn-ea"/>
                          <a:cs typeface="+mn-cs"/>
                        </a:rPr>
                        <a:t> Prynne:…In his will he asked that </a:t>
                      </a:r>
                      <a:r>
                        <a:rPr lang="en-US" sz="1800" b="1" i="1" kern="1200" baseline="0" dirty="0" err="1" smtClean="0">
                          <a:solidFill>
                            <a:schemeClr val="lt1"/>
                          </a:solidFill>
                          <a:latin typeface="+mn-lt"/>
                          <a:ea typeface="+mn-ea"/>
                          <a:cs typeface="+mn-cs"/>
                        </a:rPr>
                        <a:t>Mr</a:t>
                      </a:r>
                      <a:r>
                        <a:rPr lang="en-US" sz="1800" b="1" i="1" kern="1200" baseline="0" dirty="0" smtClean="0">
                          <a:solidFill>
                            <a:schemeClr val="lt1"/>
                          </a:solidFill>
                          <a:latin typeface="+mn-lt"/>
                          <a:ea typeface="+mn-ea"/>
                          <a:cs typeface="+mn-cs"/>
                        </a:rPr>
                        <a:t> Prynne and I should attend to</a:t>
                      </a:r>
                    </a:p>
                    <a:p>
                      <a:r>
                        <a:rPr lang="en-US" sz="1800" b="1" kern="1200" baseline="0" dirty="0" smtClean="0">
                          <a:solidFill>
                            <a:schemeClr val="lt1"/>
                          </a:solidFill>
                          <a:latin typeface="+mn-lt"/>
                          <a:ea typeface="+mn-ea"/>
                          <a:cs typeface="+mn-cs"/>
                        </a:rPr>
                        <a:t>the staff. We think you should have a pension, </a:t>
                      </a:r>
                      <a:r>
                        <a:rPr lang="en-US" sz="1800" b="1" kern="1200" baseline="0" dirty="0" err="1" smtClean="0">
                          <a:solidFill>
                            <a:schemeClr val="lt1"/>
                          </a:solidFill>
                          <a:latin typeface="+mn-lt"/>
                          <a:ea typeface="+mn-ea"/>
                          <a:cs typeface="+mn-cs"/>
                        </a:rPr>
                        <a:t>Tynan</a:t>
                      </a:r>
                      <a:r>
                        <a:rPr lang="en-US" sz="1800" b="1" kern="1200" baseline="0" dirty="0" smtClean="0">
                          <a:solidFill>
                            <a:schemeClr val="lt1"/>
                          </a:solidFill>
                          <a:latin typeface="+mn-lt"/>
                          <a:ea typeface="+mn-ea"/>
                          <a:cs typeface="+mn-cs"/>
                        </a:rPr>
                        <a:t>:..</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personal-contextual</a:t>
                      </a:r>
                      <a:endParaRPr lang="el-GR" sz="2000"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lang="el-GR" sz="2000" dirty="0" smtClean="0"/>
                    </a:p>
                    <a:p>
                      <a:pPr algn="r"/>
                      <a:endParaRPr lang="el-GR" sz="2000" b="0" i="0" dirty="0"/>
                    </a:p>
                  </a:txBody>
                  <a:tcPr>
                    <a:solidFill>
                      <a:schemeClr val="tx2">
                        <a:lumMod val="60000"/>
                        <a:lumOff val="40000"/>
                      </a:schemeClr>
                    </a:solidFill>
                  </a:tcPr>
                </a:tc>
              </a:tr>
              <a:tr h="2110863">
                <a:tc>
                  <a:txBody>
                    <a:bodyPr/>
                    <a:lstStyle/>
                    <a:p>
                      <a:r>
                        <a:rPr lang="el-GR" sz="2000" kern="1200" baseline="0" dirty="0" smtClean="0">
                          <a:solidFill>
                            <a:schemeClr val="dk1"/>
                          </a:solidFill>
                          <a:latin typeface="+mn-lt"/>
                          <a:ea typeface="+mn-ea"/>
                          <a:cs typeface="+mn-cs"/>
                        </a:rPr>
                        <a:t>Ντραμ: Προσπαθήσατε όμως. Και</a:t>
                      </a:r>
                    </a:p>
                    <a:p>
                      <a:r>
                        <a:rPr lang="el-GR" sz="2000" kern="1200" baseline="0" dirty="0" smtClean="0">
                          <a:solidFill>
                            <a:schemeClr val="dk1"/>
                          </a:solidFill>
                          <a:latin typeface="+mn-lt"/>
                          <a:ea typeface="+mn-ea"/>
                          <a:cs typeface="+mn-cs"/>
                        </a:rPr>
                        <a:t>Χάσατε τη δουλειά σας</a:t>
                      </a:r>
                    </a:p>
                    <a:p>
                      <a:endParaRPr lang="el-GR"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κα Πρυν: ...Στη διαθήκη του ορίζει να φροντίζουμε το προσωπικό. Ο κος Πρυν κι εγώ εγκρίναμε Τάυναν ότι εσένα έπρεπε να σου κόψουμε</a:t>
                      </a:r>
                    </a:p>
                    <a:p>
                      <a:r>
                        <a:rPr lang="el-GR" sz="2000" kern="1200" baseline="0" dirty="0" smtClean="0">
                          <a:solidFill>
                            <a:schemeClr val="dk1"/>
                          </a:solidFill>
                          <a:latin typeface="+mn-lt"/>
                          <a:ea typeface="+mn-ea"/>
                          <a:cs typeface="+mn-cs"/>
                        </a:rPr>
                        <a:t>σύνταξη...</a:t>
                      </a:r>
                    </a:p>
                  </a:txBody>
                  <a:tcPr/>
                </a:tc>
                <a:tc>
                  <a:txBody>
                    <a:bodyPr/>
                    <a:lstStyle/>
                    <a:p>
                      <a:r>
                        <a:rPr lang="el-GR" sz="2000" kern="1200" baseline="0" dirty="0" smtClean="0">
                          <a:solidFill>
                            <a:schemeClr val="dk1"/>
                          </a:solidFill>
                          <a:latin typeface="+mn-lt"/>
                          <a:ea typeface="+mn-ea"/>
                          <a:cs typeface="+mn-cs"/>
                        </a:rPr>
                        <a:t>Ντραμ: Προσπάθησες, δεν λέω. Αλλά, τελικά, δεν τα κατάφερες</a:t>
                      </a:r>
                    </a:p>
                    <a:p>
                      <a:endParaRPr lang="el-GR" sz="2000" kern="1200" baseline="0" dirty="0" smtClean="0">
                        <a:solidFill>
                          <a:schemeClr val="dk1"/>
                        </a:solidFill>
                        <a:latin typeface="+mn-lt"/>
                        <a:ea typeface="+mn-ea"/>
                        <a:cs typeface="+mn-cs"/>
                      </a:endParaRPr>
                    </a:p>
                    <a:p>
                      <a:r>
                        <a:rPr lang="el-GR" sz="2000" kern="1200" baseline="0" dirty="0" smtClean="0">
                          <a:solidFill>
                            <a:schemeClr val="dk1"/>
                          </a:solidFill>
                          <a:latin typeface="+mn-lt"/>
                          <a:ea typeface="+mn-ea"/>
                          <a:cs typeface="+mn-cs"/>
                        </a:rPr>
                        <a:t>Κυρία Πρυν: ...Ο μπαμπάς λέει στη διαθήκη του να φροντίσουμε το προσωπικό. Ο άντρας μου κι εγώ αποφασίσαμε σ’εσένα να δώσουμε σύνταξη...</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5/7</a:t>
            </a:r>
            <a:endParaRPr lang="el-GR" sz="2400" b="1" i="1" dirty="0">
              <a:solidFill>
                <a:schemeClr val="tx2">
                  <a:lumMod val="60000"/>
                  <a:lumOff val="40000"/>
                </a:schemeClr>
              </a:solidFill>
            </a:endParaRPr>
          </a:p>
        </p:txBody>
      </p:sp>
      <p:graphicFrame>
        <p:nvGraphicFramePr>
          <p:cNvPr id="5" name="Table 4" title="cultural styles of communicative behaviour 5/7"/>
          <p:cNvGraphicFramePr>
            <a:graphicFrameLocks noGrp="1"/>
          </p:cNvGraphicFramePr>
          <p:nvPr>
            <p:extLst>
              <p:ext uri="{D42A27DB-BD31-4B8C-83A1-F6EECF244321}">
                <p14:modId xmlns:p14="http://schemas.microsoft.com/office/powerpoint/2010/main" val="2679565929"/>
              </p:ext>
            </p:extLst>
          </p:nvPr>
        </p:nvGraphicFramePr>
        <p:xfrm>
          <a:off x="755576" y="1988840"/>
          <a:ext cx="7560841" cy="3593192"/>
        </p:xfrm>
        <a:graphic>
          <a:graphicData uri="http://schemas.openxmlformats.org/drawingml/2006/table">
            <a:tbl>
              <a:tblPr firstRow="1" bandRow="1">
                <a:tableStyleId>{5C22544A-7EE6-4342-B048-85BDC9FD1C3A}</a:tableStyleId>
              </a:tblPr>
              <a:tblGrid>
                <a:gridCol w="3816424"/>
                <a:gridCol w="3744417"/>
              </a:tblGrid>
              <a:tr h="1368152">
                <a:tc>
                  <a:txBody>
                    <a:bodyPr/>
                    <a:lstStyle/>
                    <a:p>
                      <a:r>
                        <a:rPr lang="en-US" sz="2000" b="1" i="1" kern="1200" baseline="0" dirty="0" err="1" smtClean="0">
                          <a:solidFill>
                            <a:schemeClr val="lt1"/>
                          </a:solidFill>
                          <a:latin typeface="+mn-lt"/>
                          <a:ea typeface="+mn-ea"/>
                          <a:cs typeface="+mn-cs"/>
                        </a:rPr>
                        <a:t>Da</a:t>
                      </a:r>
                      <a:r>
                        <a:rPr lang="en-US" sz="2000" b="1" i="1" kern="1200" baseline="0" dirty="0" smtClean="0">
                          <a:solidFill>
                            <a:schemeClr val="lt1"/>
                          </a:solidFill>
                          <a:latin typeface="+mn-lt"/>
                          <a:ea typeface="+mn-ea"/>
                          <a:cs typeface="+mn-cs"/>
                        </a:rPr>
                        <a:t>: Sure I have the garden to do…fine heads of cabbage that a dog from</a:t>
                      </a:r>
                      <a:r>
                        <a:rPr lang="el-GR" sz="2000" b="1" i="1" kern="1200" baseline="0" dirty="0" smtClean="0">
                          <a:solidFill>
                            <a:schemeClr val="lt1"/>
                          </a:solidFill>
                          <a:latin typeface="+mn-lt"/>
                          <a:ea typeface="+mn-ea"/>
                          <a:cs typeface="+mn-cs"/>
                        </a:rPr>
                        <a:t> </a:t>
                      </a:r>
                      <a:r>
                        <a:rPr lang="en-US" sz="2000" b="1" kern="1200" baseline="0" dirty="0" smtClean="0">
                          <a:solidFill>
                            <a:schemeClr val="lt1"/>
                          </a:solidFill>
                          <a:latin typeface="+mn-lt"/>
                          <a:ea typeface="+mn-ea"/>
                          <a:cs typeface="+mn-cs"/>
                        </a:rPr>
                        <a:t>Dublin never pissed on.</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instrumental</a:t>
                      </a:r>
                      <a:r>
                        <a:rPr lang="en-US" sz="2000" baseline="0" dirty="0" smtClean="0"/>
                        <a:t> -affective</a:t>
                      </a:r>
                      <a:endParaRPr lang="el-GR" sz="2000"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lang="el-GR" sz="2000" dirty="0" smtClean="0"/>
                    </a:p>
                    <a:p>
                      <a:pPr algn="r"/>
                      <a:endParaRPr lang="el-GR" sz="2000" b="0" i="0" dirty="0"/>
                    </a:p>
                  </a:txBody>
                  <a:tcPr>
                    <a:solidFill>
                      <a:schemeClr val="tx2">
                        <a:lumMod val="60000"/>
                        <a:lumOff val="40000"/>
                      </a:schemeClr>
                    </a:solidFill>
                  </a:tcPr>
                </a:tc>
              </a:tr>
              <a:tr h="2110863">
                <a:tc>
                  <a:txBody>
                    <a:bodyPr/>
                    <a:lstStyle/>
                    <a:p>
                      <a:r>
                        <a:rPr lang="el-GR" sz="2000" kern="1200" baseline="0" dirty="0" smtClean="0">
                          <a:solidFill>
                            <a:schemeClr val="dk1"/>
                          </a:solidFill>
                          <a:latin typeface="+mn-lt"/>
                          <a:ea typeface="+mn-ea"/>
                          <a:cs typeface="+mn-cs"/>
                        </a:rPr>
                        <a:t>Πατέρας: Αμή! Έχω και το περιβόλι.</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Κάτι λάχανα, να. Όχι σαν εκείνα που</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σας δίνουν στο παζάρι, που τάχουν</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κατουρήσει όλοι οι σκύλοι του Δουβλίνου.</a:t>
                      </a:r>
                    </a:p>
                  </a:txBody>
                  <a:tcPr/>
                </a:tc>
                <a:tc>
                  <a:txBody>
                    <a:bodyPr/>
                    <a:lstStyle/>
                    <a:p>
                      <a:r>
                        <a:rPr lang="el-GR" sz="2000" kern="1200" baseline="0" dirty="0" smtClean="0">
                          <a:solidFill>
                            <a:schemeClr val="dk1"/>
                          </a:solidFill>
                          <a:latin typeface="+mn-lt"/>
                          <a:ea typeface="+mn-ea"/>
                          <a:cs typeface="+mn-cs"/>
                        </a:rPr>
                        <a:t>Ντα: Έχω και τον κήπο που φροντίζω. Τα</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δικά μου λάχανα είναι γεμάτα χρώμα και</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φρεσκάδα, όχι σαν εκείνα που τρώτε εσείς</a:t>
                      </a:r>
                      <a:r>
                        <a:rPr lang="en-US" sz="2000"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στην πόλη</a:t>
                      </a:r>
                      <a:r>
                        <a:rPr lang="el-GR" sz="2000" i="1" kern="1200" baseline="0" dirty="0" smtClean="0">
                          <a:solidFill>
                            <a:schemeClr val="dk1"/>
                          </a:solidFill>
                          <a:latin typeface="+mn-lt"/>
                          <a:ea typeface="+mn-ea"/>
                          <a:cs typeface="+mn-cs"/>
                        </a:rPr>
                        <a:t>, που είναι σαν να τα’χουν</a:t>
                      </a:r>
                      <a:r>
                        <a:rPr lang="en-US" sz="2000" i="1" kern="1200" baseline="0" dirty="0" smtClean="0">
                          <a:solidFill>
                            <a:schemeClr val="dk1"/>
                          </a:solidFill>
                          <a:latin typeface="+mn-lt"/>
                          <a:ea typeface="+mn-ea"/>
                          <a:cs typeface="+mn-cs"/>
                        </a:rPr>
                        <a:t> </a:t>
                      </a:r>
                      <a:r>
                        <a:rPr lang="el-GR" sz="2000" kern="1200" baseline="0" dirty="0" smtClean="0">
                          <a:solidFill>
                            <a:schemeClr val="dk1"/>
                          </a:solidFill>
                          <a:latin typeface="+mn-lt"/>
                          <a:ea typeface="+mn-ea"/>
                          <a:cs typeface="+mn-cs"/>
                        </a:rPr>
                        <a:t>κατουρήσει σκύλοι!</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6/7</a:t>
            </a:r>
            <a:endParaRPr lang="el-GR" sz="2400" b="1" i="1" dirty="0">
              <a:solidFill>
                <a:schemeClr val="tx2">
                  <a:lumMod val="60000"/>
                  <a:lumOff val="40000"/>
                </a:schemeClr>
              </a:solidFill>
            </a:endParaRPr>
          </a:p>
        </p:txBody>
      </p:sp>
      <p:graphicFrame>
        <p:nvGraphicFramePr>
          <p:cNvPr id="5" name="Table 4" title="cultural styles of communicative behaviour 6/7"/>
          <p:cNvGraphicFramePr>
            <a:graphicFrameLocks noGrp="1"/>
          </p:cNvGraphicFramePr>
          <p:nvPr>
            <p:extLst>
              <p:ext uri="{D42A27DB-BD31-4B8C-83A1-F6EECF244321}">
                <p14:modId xmlns:p14="http://schemas.microsoft.com/office/powerpoint/2010/main" val="200678403"/>
              </p:ext>
            </p:extLst>
          </p:nvPr>
        </p:nvGraphicFramePr>
        <p:xfrm>
          <a:off x="755576" y="1988840"/>
          <a:ext cx="7560841" cy="3479015"/>
        </p:xfrm>
        <a:graphic>
          <a:graphicData uri="http://schemas.openxmlformats.org/drawingml/2006/table">
            <a:tbl>
              <a:tblPr firstRow="1" bandRow="1">
                <a:tableStyleId>{5C22544A-7EE6-4342-B048-85BDC9FD1C3A}</a:tableStyleId>
              </a:tblPr>
              <a:tblGrid>
                <a:gridCol w="3816424"/>
                <a:gridCol w="3744417"/>
              </a:tblGrid>
              <a:tr h="1368152">
                <a:tc>
                  <a:txBody>
                    <a:bodyPr/>
                    <a:lstStyle/>
                    <a:p>
                      <a:r>
                        <a:rPr lang="en-US" sz="2000" b="1" i="1" kern="1200" baseline="0" dirty="0" smtClean="0">
                          <a:solidFill>
                            <a:schemeClr val="lt1"/>
                          </a:solidFill>
                          <a:latin typeface="+mn-lt"/>
                          <a:ea typeface="+mn-ea"/>
                          <a:cs typeface="+mn-cs"/>
                        </a:rPr>
                        <a:t>Mother: You’re to mind yourself in that </a:t>
                      </a:r>
                      <a:r>
                        <a:rPr lang="en-US" sz="2000" b="1" i="1" kern="1200" baseline="0" dirty="0" err="1" smtClean="0">
                          <a:solidFill>
                            <a:schemeClr val="lt1"/>
                          </a:solidFill>
                          <a:latin typeface="+mn-lt"/>
                          <a:ea typeface="+mn-ea"/>
                          <a:cs typeface="+mn-cs"/>
                        </a:rPr>
                        <a:t>aeroplane</a:t>
                      </a:r>
                      <a:r>
                        <a:rPr lang="en-US" sz="2000" b="1" i="1" kern="1200" baseline="0" dirty="0" smtClean="0">
                          <a:solidFill>
                            <a:schemeClr val="lt1"/>
                          </a:solidFill>
                          <a:latin typeface="+mn-lt"/>
                          <a:ea typeface="+mn-ea"/>
                          <a:cs typeface="+mn-cs"/>
                        </a:rPr>
                        <a:t> and bless yourself</a:t>
                      </a:r>
                    </a:p>
                    <a:p>
                      <a:r>
                        <a:rPr lang="en-US" sz="2000" b="1" kern="1200" baseline="0" dirty="0" smtClean="0">
                          <a:solidFill>
                            <a:schemeClr val="lt1"/>
                          </a:solidFill>
                          <a:latin typeface="+mn-lt"/>
                          <a:ea typeface="+mn-ea"/>
                          <a:cs typeface="+mn-cs"/>
                        </a:rPr>
                        <a:t>when it starts. …</a:t>
                      </a:r>
                    </a:p>
                    <a:p>
                      <a:r>
                        <a:rPr lang="en-US" sz="2000" b="1" i="1" kern="1200" baseline="0" dirty="0" err="1" smtClean="0">
                          <a:solidFill>
                            <a:schemeClr val="lt1"/>
                          </a:solidFill>
                          <a:latin typeface="+mn-lt"/>
                          <a:ea typeface="+mn-ea"/>
                          <a:cs typeface="+mn-cs"/>
                        </a:rPr>
                        <a:t>Da</a:t>
                      </a:r>
                      <a:r>
                        <a:rPr lang="en-US" sz="2000" b="1" i="1" kern="1200" baseline="0" dirty="0" smtClean="0">
                          <a:solidFill>
                            <a:schemeClr val="lt1"/>
                          </a:solidFill>
                          <a:latin typeface="+mn-lt"/>
                          <a:ea typeface="+mn-ea"/>
                          <a:cs typeface="+mn-cs"/>
                        </a:rPr>
                        <a:t>: Oh, Charlie won’t crash</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instrumental</a:t>
                      </a:r>
                      <a:r>
                        <a:rPr lang="en-US" sz="2000" baseline="0" dirty="0" smtClean="0"/>
                        <a:t> -affective</a:t>
                      </a:r>
                      <a:endParaRPr lang="el-GR" sz="2000"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lang="el-GR" sz="2000" dirty="0" smtClean="0"/>
                    </a:p>
                    <a:p>
                      <a:pPr algn="r"/>
                      <a:endParaRPr lang="el-GR" sz="2000" b="0" i="0" dirty="0"/>
                    </a:p>
                  </a:txBody>
                  <a:tcPr>
                    <a:solidFill>
                      <a:schemeClr val="tx2">
                        <a:lumMod val="60000"/>
                        <a:lumOff val="40000"/>
                      </a:schemeClr>
                    </a:solidFill>
                  </a:tcPr>
                </a:tc>
              </a:tr>
              <a:tr h="2110863">
                <a:tc>
                  <a:txBody>
                    <a:bodyPr/>
                    <a:lstStyle/>
                    <a:p>
                      <a:r>
                        <a:rPr lang="el-GR" sz="2000" kern="1200" baseline="0" dirty="0" smtClean="0">
                          <a:solidFill>
                            <a:schemeClr val="dk1"/>
                          </a:solidFill>
                          <a:latin typeface="+mn-lt"/>
                          <a:ea typeface="+mn-ea"/>
                          <a:cs typeface="+mn-cs"/>
                        </a:rPr>
                        <a:t>Μητέρα: Να προσέχεις στο αεροπλάνο. Και όταν βάλει μπρος, να σταυρωθείς..</a:t>
                      </a:r>
                    </a:p>
                    <a:p>
                      <a:r>
                        <a:rPr lang="el-GR" sz="2000" kern="1200" baseline="0" dirty="0" smtClean="0">
                          <a:solidFill>
                            <a:schemeClr val="dk1"/>
                          </a:solidFill>
                          <a:latin typeface="+mn-lt"/>
                          <a:ea typeface="+mn-ea"/>
                          <a:cs typeface="+mn-cs"/>
                        </a:rPr>
                        <a:t>Ντα: Έννοια σου και δεν πέφτει ο</a:t>
                      </a:r>
                    </a:p>
                    <a:p>
                      <a:r>
                        <a:rPr lang="el-GR" sz="2000" kern="1200" baseline="0" dirty="0" smtClean="0">
                          <a:solidFill>
                            <a:schemeClr val="dk1"/>
                          </a:solidFill>
                          <a:latin typeface="+mn-lt"/>
                          <a:ea typeface="+mn-ea"/>
                          <a:cs typeface="+mn-cs"/>
                        </a:rPr>
                        <a:t>Τσάρλυ</a:t>
                      </a:r>
                    </a:p>
                  </a:txBody>
                  <a:tcPr/>
                </a:tc>
                <a:tc>
                  <a:txBody>
                    <a:bodyPr/>
                    <a:lstStyle/>
                    <a:p>
                      <a:r>
                        <a:rPr lang="el-GR" sz="2000" kern="1200" baseline="0" dirty="0" smtClean="0">
                          <a:solidFill>
                            <a:schemeClr val="dk1"/>
                          </a:solidFill>
                          <a:latin typeface="+mn-lt"/>
                          <a:ea typeface="+mn-ea"/>
                          <a:cs typeface="+mn-cs"/>
                        </a:rPr>
                        <a:t>Μητέρα: Να κάνει το σταυρό του όταν σηκώνεται το αεροπλάνο. ...</a:t>
                      </a:r>
                    </a:p>
                    <a:p>
                      <a:r>
                        <a:rPr lang="el-GR" sz="2000" kern="1200" baseline="0" dirty="0" smtClean="0">
                          <a:solidFill>
                            <a:schemeClr val="dk1"/>
                          </a:solidFill>
                          <a:latin typeface="+mn-lt"/>
                          <a:ea typeface="+mn-ea"/>
                          <a:cs typeface="+mn-cs"/>
                        </a:rPr>
                        <a:t>Ντα: Δεν πέφτει ο Τσάρλι!</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a:xfrm>
            <a:off x="611560" y="404664"/>
            <a:ext cx="7772400" cy="1440160"/>
          </a:xfrm>
          <a:noFill/>
        </p:spPr>
        <p:txBody>
          <a:bodyPr>
            <a:noAutofit/>
          </a:bodyPr>
          <a:lstStyle/>
          <a:p>
            <a:r>
              <a:rPr lang="en-US" sz="3200" dirty="0" smtClean="0">
                <a:solidFill>
                  <a:schemeClr val="tx2">
                    <a:lumMod val="60000"/>
                    <a:lumOff val="40000"/>
                  </a:schemeClr>
                </a:solidFill>
              </a:rPr>
              <a:t>cultural styles of communicative </a:t>
            </a:r>
            <a:r>
              <a:rPr lang="en-US" sz="3200" dirty="0" err="1" smtClean="0">
                <a:solidFill>
                  <a:schemeClr val="tx2">
                    <a:lumMod val="60000"/>
                    <a:lumOff val="40000"/>
                  </a:schemeClr>
                </a:solidFill>
              </a:rPr>
              <a:t>behaviour</a:t>
            </a:r>
            <a:r>
              <a:rPr lang="el-GR" sz="3200" dirty="0" smtClean="0">
                <a:solidFill>
                  <a:schemeClr val="tx2">
                    <a:lumMod val="60000"/>
                    <a:lumOff val="40000"/>
                  </a:schemeClr>
                </a:solidFill>
              </a:rPr>
              <a:t> 7/7</a:t>
            </a:r>
            <a:endParaRPr lang="el-GR" sz="2400" b="1" i="1" dirty="0">
              <a:solidFill>
                <a:schemeClr val="tx2">
                  <a:lumMod val="60000"/>
                  <a:lumOff val="40000"/>
                </a:schemeClr>
              </a:solidFill>
            </a:endParaRPr>
          </a:p>
        </p:txBody>
      </p:sp>
      <p:graphicFrame>
        <p:nvGraphicFramePr>
          <p:cNvPr id="5" name="Table 4" title="cultural styles of communicative behaviour 7/7"/>
          <p:cNvGraphicFramePr>
            <a:graphicFrameLocks noGrp="1"/>
          </p:cNvGraphicFramePr>
          <p:nvPr>
            <p:extLst>
              <p:ext uri="{D42A27DB-BD31-4B8C-83A1-F6EECF244321}">
                <p14:modId xmlns:p14="http://schemas.microsoft.com/office/powerpoint/2010/main" val="1680502622"/>
              </p:ext>
            </p:extLst>
          </p:nvPr>
        </p:nvGraphicFramePr>
        <p:xfrm>
          <a:off x="899592" y="2636912"/>
          <a:ext cx="7560841" cy="2709760"/>
        </p:xfrm>
        <a:graphic>
          <a:graphicData uri="http://schemas.openxmlformats.org/drawingml/2006/table">
            <a:tbl>
              <a:tblPr firstRow="1" bandRow="1">
                <a:tableStyleId>{5C22544A-7EE6-4342-B048-85BDC9FD1C3A}</a:tableStyleId>
              </a:tblPr>
              <a:tblGrid>
                <a:gridCol w="3816424"/>
                <a:gridCol w="3744417"/>
              </a:tblGrid>
              <a:tr h="864095">
                <a:tc>
                  <a:txBody>
                    <a:bodyPr/>
                    <a:lstStyle/>
                    <a:p>
                      <a:r>
                        <a:rPr lang="en-US" sz="2000" b="1" i="1" kern="1200" baseline="0" dirty="0" err="1" smtClean="0">
                          <a:solidFill>
                            <a:schemeClr val="lt1"/>
                          </a:solidFill>
                          <a:latin typeface="+mn-lt"/>
                          <a:ea typeface="+mn-ea"/>
                          <a:cs typeface="+mn-cs"/>
                        </a:rPr>
                        <a:t>Da</a:t>
                      </a:r>
                      <a:r>
                        <a:rPr lang="en-US" sz="2000" b="1" i="1" kern="1200" baseline="0" dirty="0" smtClean="0">
                          <a:solidFill>
                            <a:schemeClr val="lt1"/>
                          </a:solidFill>
                          <a:latin typeface="+mn-lt"/>
                          <a:ea typeface="+mn-ea"/>
                          <a:cs typeface="+mn-cs"/>
                        </a:rPr>
                        <a:t> [rubbing his foot]: </a:t>
                      </a:r>
                      <a:endParaRPr lang="el-GR" sz="2000" b="1" i="1" kern="1200" baseline="0" dirty="0" smtClean="0">
                        <a:solidFill>
                          <a:schemeClr val="lt1"/>
                        </a:solidFill>
                        <a:latin typeface="+mn-lt"/>
                        <a:ea typeface="+mn-ea"/>
                        <a:cs typeface="+mn-cs"/>
                      </a:endParaRPr>
                    </a:p>
                    <a:p>
                      <a:r>
                        <a:rPr lang="en-US" sz="2000" b="1" i="1" kern="1200" baseline="0" dirty="0" smtClean="0">
                          <a:solidFill>
                            <a:schemeClr val="lt1"/>
                          </a:solidFill>
                          <a:latin typeface="+mn-lt"/>
                          <a:ea typeface="+mn-ea"/>
                          <a:cs typeface="+mn-cs"/>
                        </a:rPr>
                        <a:t>Aye, rain tomorrow</a:t>
                      </a:r>
                      <a:endParaRPr lang="el-GR" sz="2000" b="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smtClean="0"/>
                        <a:t>instrumental</a:t>
                      </a:r>
                      <a:r>
                        <a:rPr lang="en-US" sz="2000" baseline="0" dirty="0" smtClean="0"/>
                        <a:t> -affective</a:t>
                      </a:r>
                      <a:endParaRPr lang="el-GR" sz="2000" dirty="0" smtClean="0"/>
                    </a:p>
                    <a:p>
                      <a:pPr marL="0" marR="0" lvl="0" indent="0" algn="r" defTabSz="914400" rtl="0" eaLnBrk="1" fontAlgn="auto" latinLnBrk="0" hangingPunct="1">
                        <a:lnSpc>
                          <a:spcPct val="100000"/>
                        </a:lnSpc>
                        <a:spcBef>
                          <a:spcPts val="0"/>
                        </a:spcBef>
                        <a:spcAft>
                          <a:spcPts val="0"/>
                        </a:spcAft>
                        <a:buClrTx/>
                        <a:buSzTx/>
                        <a:buFontTx/>
                        <a:buNone/>
                        <a:tabLst/>
                        <a:defRPr/>
                      </a:pPr>
                      <a:endParaRPr lang="el-GR" sz="2000" dirty="0" smtClean="0"/>
                    </a:p>
                    <a:p>
                      <a:pPr algn="r"/>
                      <a:endParaRPr lang="el-GR" sz="2000" b="0" i="0" dirty="0"/>
                    </a:p>
                  </a:txBody>
                  <a:tcPr>
                    <a:solidFill>
                      <a:schemeClr val="tx2">
                        <a:lumMod val="60000"/>
                        <a:lumOff val="40000"/>
                      </a:schemeClr>
                    </a:solidFill>
                  </a:tcPr>
                </a:tc>
              </a:tr>
              <a:tr h="1703920">
                <a:tc>
                  <a:txBody>
                    <a:bodyPr/>
                    <a:lstStyle/>
                    <a:p>
                      <a:r>
                        <a:rPr lang="el-GR" sz="2000" kern="1200" baseline="0" dirty="0" smtClean="0">
                          <a:solidFill>
                            <a:schemeClr val="dk1"/>
                          </a:solidFill>
                          <a:latin typeface="+mn-lt"/>
                          <a:ea typeface="+mn-ea"/>
                          <a:cs typeface="+mn-cs"/>
                        </a:rPr>
                        <a:t>[Πατέρας[τρίβει τα πόδια του]:</a:t>
                      </a:r>
                    </a:p>
                    <a:p>
                      <a:r>
                        <a:rPr lang="el-GR" sz="2000" kern="1200" baseline="0" dirty="0" smtClean="0">
                          <a:solidFill>
                            <a:schemeClr val="dk1"/>
                          </a:solidFill>
                          <a:latin typeface="+mn-lt"/>
                          <a:ea typeface="+mn-ea"/>
                          <a:cs typeface="+mn-cs"/>
                        </a:rPr>
                        <a:t>Μάλιστα. Βροχή αύριο – με πονάει το κότσι μου</a:t>
                      </a:r>
                    </a:p>
                  </a:txBody>
                  <a:tcPr/>
                </a:tc>
                <a:tc>
                  <a:txBody>
                    <a:bodyPr/>
                    <a:lstStyle/>
                    <a:p>
                      <a:r>
                        <a:rPr lang="el-GR" sz="2000" kern="1200" baseline="0" dirty="0" smtClean="0">
                          <a:solidFill>
                            <a:schemeClr val="dk1"/>
                          </a:solidFill>
                          <a:latin typeface="+mn-lt"/>
                          <a:ea typeface="+mn-ea"/>
                          <a:cs typeface="+mn-cs"/>
                        </a:rPr>
                        <a:t>Ντα [τρίβοντας το πόδι του]: Να δεις, θα βρέξει αύριο.</a:t>
                      </a:r>
                    </a:p>
                  </a:txBody>
                  <a:tcPr/>
                </a:tc>
              </a:tr>
            </a:tbl>
          </a:graphicData>
        </a:graphic>
      </p:graphicFrame>
    </p:spTree>
    <p:extLst>
      <p:ext uri="{BB962C8B-B14F-4D97-AF65-F5344CB8AC3E}">
        <p14:creationId xmlns:p14="http://schemas.microsoft.com/office/powerpoint/2010/main" val="44666277"/>
      </p:ext>
    </p:extLst>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1224" cy="1143000"/>
          </a:xfrm>
        </p:spPr>
        <p:txBody>
          <a:bodyPr>
            <a:normAutofit fontScale="90000"/>
          </a:bodyPr>
          <a:lstStyle/>
          <a:p>
            <a:r>
              <a:rPr lang="en-US" sz="3200" i="1" dirty="0" err="1" smtClean="0">
                <a:solidFill>
                  <a:srgbClr val="0070C0"/>
                </a:solidFill>
              </a:rPr>
              <a:t>Da</a:t>
            </a:r>
            <a:r>
              <a:rPr lang="en-US" sz="3200" i="1" dirty="0" smtClean="0">
                <a:solidFill>
                  <a:srgbClr val="0070C0"/>
                </a:solidFill>
              </a:rPr>
              <a:t> </a:t>
            </a:r>
            <a:r>
              <a:rPr lang="en-US" sz="3200" dirty="0" smtClean="0">
                <a:solidFill>
                  <a:srgbClr val="0070C0"/>
                </a:solidFill>
              </a:rPr>
              <a:t>versions: </a:t>
            </a:r>
            <a:br>
              <a:rPr lang="en-US" sz="3200" dirty="0" smtClean="0">
                <a:solidFill>
                  <a:srgbClr val="0070C0"/>
                </a:solidFill>
              </a:rPr>
            </a:br>
            <a:r>
              <a:rPr lang="en-US" sz="3200" dirty="0" smtClean="0">
                <a:solidFill>
                  <a:srgbClr val="0070C0"/>
                </a:solidFill>
              </a:rPr>
              <a:t>verbal tendencies along the four style dimensions</a:t>
            </a:r>
            <a:endParaRPr lang="el-GR" sz="3200" dirty="0">
              <a:solidFill>
                <a:srgbClr val="0070C0"/>
              </a:solidFill>
            </a:endParaRPr>
          </a:p>
        </p:txBody>
      </p:sp>
      <p:graphicFrame>
        <p:nvGraphicFramePr>
          <p:cNvPr id="5" name="Content Placeholder 4" title="Da versions: verbal tendencies along the four style dimensions"/>
          <p:cNvGraphicFramePr>
            <a:graphicFrameLocks noGrp="1"/>
          </p:cNvGraphicFramePr>
          <p:nvPr>
            <p:ph idx="1"/>
            <p:extLst>
              <p:ext uri="{D42A27DB-BD31-4B8C-83A1-F6EECF244321}">
                <p14:modId xmlns:p14="http://schemas.microsoft.com/office/powerpoint/2010/main" val="1657969553"/>
              </p:ext>
            </p:extLst>
          </p:nvPr>
        </p:nvGraphicFramePr>
        <p:xfrm>
          <a:off x="755576" y="1988840"/>
          <a:ext cx="7128792" cy="3657600"/>
        </p:xfrm>
        <a:graphic>
          <a:graphicData uri="http://schemas.openxmlformats.org/drawingml/2006/table">
            <a:tbl>
              <a:tblPr firstRow="1" bandRow="1">
                <a:tableStyleId>{5C22544A-7EE6-4342-B048-85BDC9FD1C3A}</a:tableStyleId>
              </a:tblPr>
              <a:tblGrid>
                <a:gridCol w="1826435"/>
                <a:gridCol w="1304597"/>
                <a:gridCol w="1435056"/>
                <a:gridCol w="2562704"/>
              </a:tblGrid>
              <a:tr h="370840">
                <a:tc>
                  <a:txBody>
                    <a:bodyPr/>
                    <a:lstStyle/>
                    <a:p>
                      <a:r>
                        <a:rPr lang="en-US" dirty="0" smtClean="0"/>
                        <a:t>Style:</a:t>
                      </a:r>
                      <a:r>
                        <a:rPr lang="en-US" baseline="0" dirty="0" smtClean="0"/>
                        <a:t> L-C</a:t>
                      </a:r>
                      <a:endParaRPr lang="en-US" dirty="0" smtClean="0"/>
                    </a:p>
                    <a:p>
                      <a:endParaRPr lang="el-GR" dirty="0"/>
                    </a:p>
                  </a:txBody>
                  <a:tcPr/>
                </a:tc>
                <a:tc>
                  <a:txBody>
                    <a:bodyPr/>
                    <a:lstStyle/>
                    <a:p>
                      <a:r>
                        <a:rPr lang="el-GR" sz="1800" b="1" i="1" kern="1200" baseline="0" dirty="0" smtClean="0">
                          <a:solidFill>
                            <a:schemeClr val="lt1"/>
                          </a:solidFill>
                          <a:latin typeface="+mn-lt"/>
                          <a:ea typeface="+mn-ea"/>
                          <a:cs typeface="+mn-cs"/>
                        </a:rPr>
                        <a:t>Ντα</a:t>
                      </a:r>
                      <a:r>
                        <a:rPr lang="en-US" sz="1800" b="1" i="1" kern="1200" baseline="0" dirty="0" smtClean="0">
                          <a:solidFill>
                            <a:schemeClr val="lt1"/>
                          </a:solidFill>
                          <a:latin typeface="+mn-lt"/>
                          <a:ea typeface="+mn-ea"/>
                          <a:cs typeface="+mn-cs"/>
                        </a:rPr>
                        <a:t> </a:t>
                      </a:r>
                      <a:r>
                        <a:rPr lang="el-GR" sz="1800" b="1" kern="1200" baseline="0" dirty="0" smtClean="0">
                          <a:solidFill>
                            <a:schemeClr val="lt1"/>
                          </a:solidFill>
                          <a:latin typeface="+mn-lt"/>
                          <a:ea typeface="+mn-ea"/>
                          <a:cs typeface="+mn-cs"/>
                        </a:rPr>
                        <a:t>2006</a:t>
                      </a:r>
                      <a:endParaRPr lang="el-GR" dirty="0"/>
                    </a:p>
                  </a:txBody>
                  <a:tcPr/>
                </a:tc>
                <a:tc>
                  <a:txBody>
                    <a:bodyPr/>
                    <a:lstStyle/>
                    <a:p>
                      <a:r>
                        <a:rPr lang="el-GR" sz="1800" b="1" i="1" kern="1200" baseline="0" dirty="0" smtClean="0">
                          <a:solidFill>
                            <a:schemeClr val="lt1"/>
                          </a:solidFill>
                          <a:latin typeface="+mn-lt"/>
                          <a:ea typeface="+mn-ea"/>
                          <a:cs typeface="+mn-cs"/>
                        </a:rPr>
                        <a:t>Ντα</a:t>
                      </a:r>
                      <a:r>
                        <a:rPr lang="en-US" sz="1800" b="1" i="1" kern="1200" baseline="0" dirty="0" smtClean="0">
                          <a:solidFill>
                            <a:schemeClr val="lt1"/>
                          </a:solidFill>
                          <a:latin typeface="+mn-lt"/>
                          <a:ea typeface="+mn-ea"/>
                          <a:cs typeface="+mn-cs"/>
                        </a:rPr>
                        <a:t> </a:t>
                      </a:r>
                      <a:r>
                        <a:rPr lang="el-GR" sz="1800" b="1" kern="1200" baseline="0" dirty="0" smtClean="0">
                          <a:solidFill>
                            <a:schemeClr val="lt1"/>
                          </a:solidFill>
                          <a:latin typeface="+mn-lt"/>
                          <a:ea typeface="+mn-ea"/>
                          <a:cs typeface="+mn-cs"/>
                        </a:rPr>
                        <a:t>1979</a:t>
                      </a:r>
                      <a:endParaRPr lang="el-GR" dirty="0"/>
                    </a:p>
                  </a:txBody>
                  <a:tcPr/>
                </a:tc>
                <a:tc>
                  <a:txBody>
                    <a:bodyPr/>
                    <a:lstStyle/>
                    <a:p>
                      <a:r>
                        <a:rPr lang="en-US" dirty="0" smtClean="0"/>
                        <a:t>Style:</a:t>
                      </a:r>
                      <a:r>
                        <a:rPr lang="en-US" baseline="0" dirty="0" smtClean="0"/>
                        <a:t> H-C</a:t>
                      </a:r>
                      <a:endParaRPr lang="el-GR" dirty="0"/>
                    </a:p>
                  </a:txBody>
                  <a:tcPr/>
                </a:tc>
              </a:tr>
              <a:tr h="370840">
                <a:tc>
                  <a:txBody>
                    <a:bodyPr/>
                    <a:lstStyle/>
                    <a:p>
                      <a:r>
                        <a:rPr lang="en-US" sz="2400" kern="1200" baseline="0" dirty="0" smtClean="0">
                          <a:solidFill>
                            <a:schemeClr val="dk1"/>
                          </a:solidFill>
                          <a:latin typeface="+mn-lt"/>
                          <a:ea typeface="+mn-ea"/>
                          <a:cs typeface="+mn-cs"/>
                        </a:rPr>
                        <a:t>Direct</a:t>
                      </a:r>
                      <a:endParaRPr lang="el-GR" sz="2400" dirty="0"/>
                    </a:p>
                  </a:txBody>
                  <a:tcPr/>
                </a:tc>
                <a:tc>
                  <a:txBody>
                    <a:bodyPr/>
                    <a:lstStyle/>
                    <a:p>
                      <a:r>
                        <a:rPr lang="el-GR"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n-US" sz="2400" kern="1200" baseline="0" dirty="0" smtClean="0">
                          <a:solidFill>
                            <a:schemeClr val="dk1"/>
                          </a:solidFill>
                          <a:latin typeface="+mn-lt"/>
                          <a:ea typeface="+mn-ea"/>
                          <a:cs typeface="+mn-cs"/>
                        </a:rPr>
                        <a:t>indirect</a:t>
                      </a:r>
                      <a:endParaRPr lang="el-GR" sz="2400" dirty="0"/>
                    </a:p>
                  </a:txBody>
                  <a:tcPr/>
                </a:tc>
              </a:tr>
              <a:tr h="370840">
                <a:tc>
                  <a:txBody>
                    <a:bodyPr/>
                    <a:lstStyle/>
                    <a:p>
                      <a:r>
                        <a:rPr lang="en-US" sz="2400" kern="1200" baseline="0" dirty="0" smtClean="0">
                          <a:solidFill>
                            <a:schemeClr val="dk1"/>
                          </a:solidFill>
                          <a:latin typeface="+mn-lt"/>
                          <a:ea typeface="+mn-ea"/>
                          <a:cs typeface="+mn-cs"/>
                        </a:rPr>
                        <a:t>Elaborate</a:t>
                      </a:r>
                      <a:endParaRPr lang="el-GR" sz="2400"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l-GR" sz="1800" kern="1200" baseline="0" dirty="0" smtClean="0">
                          <a:solidFill>
                            <a:schemeClr val="dk1"/>
                          </a:solidFill>
                          <a:latin typeface="+mn-lt"/>
                          <a:ea typeface="+mn-ea"/>
                          <a:cs typeface="+mn-cs"/>
                        </a:rPr>
                        <a:t>■</a:t>
                      </a:r>
                      <a:endParaRPr lang="el-GR" dirty="0"/>
                    </a:p>
                  </a:txBody>
                  <a:tcPr/>
                </a:tc>
                <a:tc>
                  <a:txBody>
                    <a:bodyPr/>
                    <a:lstStyle/>
                    <a:p>
                      <a:r>
                        <a:rPr lang="en-US" sz="2400" kern="1200" baseline="0" dirty="0" smtClean="0">
                          <a:solidFill>
                            <a:schemeClr val="dk1"/>
                          </a:solidFill>
                          <a:latin typeface="+mn-lt"/>
                          <a:ea typeface="+mn-ea"/>
                          <a:cs typeface="+mn-cs"/>
                        </a:rPr>
                        <a:t>succinct</a:t>
                      </a:r>
                      <a:endParaRPr lang="el-GR" sz="2400" dirty="0"/>
                    </a:p>
                  </a:txBody>
                  <a:tcPr/>
                </a:tc>
              </a:tr>
              <a:tr h="370840">
                <a:tc>
                  <a:txBody>
                    <a:bodyPr/>
                    <a:lstStyle/>
                    <a:p>
                      <a:r>
                        <a:rPr lang="en-US" sz="2400" kern="1200" baseline="0" dirty="0" smtClean="0">
                          <a:solidFill>
                            <a:schemeClr val="dk1"/>
                          </a:solidFill>
                          <a:latin typeface="+mn-lt"/>
                          <a:ea typeface="+mn-ea"/>
                          <a:cs typeface="+mn-cs"/>
                        </a:rPr>
                        <a:t>Personal</a:t>
                      </a:r>
                      <a:endParaRPr lang="el-GR" sz="2400"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n-US" sz="2400" kern="1200" baseline="0" dirty="0" smtClean="0">
                          <a:solidFill>
                            <a:schemeClr val="dk1"/>
                          </a:solidFill>
                          <a:latin typeface="+mn-lt"/>
                          <a:ea typeface="+mn-ea"/>
                          <a:cs typeface="+mn-cs"/>
                        </a:rPr>
                        <a:t>contextual</a:t>
                      </a:r>
                      <a:endParaRPr lang="el-GR" sz="2400" dirty="0"/>
                    </a:p>
                  </a:txBody>
                  <a:tcPr/>
                </a:tc>
              </a:tr>
              <a:tr h="370840">
                <a:tc>
                  <a:txBody>
                    <a:bodyPr/>
                    <a:lstStyle/>
                    <a:p>
                      <a:r>
                        <a:rPr lang="en-US" sz="2400" kern="1200" baseline="0" dirty="0" smtClean="0">
                          <a:solidFill>
                            <a:schemeClr val="dk1"/>
                          </a:solidFill>
                          <a:latin typeface="+mn-lt"/>
                          <a:ea typeface="+mn-ea"/>
                          <a:cs typeface="+mn-cs"/>
                        </a:rPr>
                        <a:t>Instrumental</a:t>
                      </a:r>
                      <a:endParaRPr lang="el-GR" sz="2400"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n-US" sz="1800" kern="1200" baseline="0" dirty="0" smtClean="0">
                          <a:solidFill>
                            <a:schemeClr val="dk1"/>
                          </a:solidFill>
                          <a:latin typeface="+mn-lt"/>
                          <a:ea typeface="+mn-ea"/>
                          <a:cs typeface="+mn-cs"/>
                        </a:rPr>
                        <a:t>   </a:t>
                      </a:r>
                      <a:r>
                        <a:rPr lang="el-GR" sz="1800" kern="1200" baseline="0" dirty="0" smtClean="0">
                          <a:solidFill>
                            <a:schemeClr val="dk1"/>
                          </a:solidFill>
                          <a:latin typeface="+mn-lt"/>
                          <a:ea typeface="+mn-ea"/>
                          <a:cs typeface="+mn-cs"/>
                        </a:rPr>
                        <a:t>■</a:t>
                      </a:r>
                      <a:endParaRPr lang="el-GR" dirty="0"/>
                    </a:p>
                  </a:txBody>
                  <a:tcPr/>
                </a:tc>
                <a:tc>
                  <a:txBody>
                    <a:bodyPr/>
                    <a:lstStyle/>
                    <a:p>
                      <a:r>
                        <a:rPr lang="en-US" sz="2400" kern="1200" baseline="0" dirty="0" smtClean="0">
                          <a:solidFill>
                            <a:schemeClr val="dk1"/>
                          </a:solidFill>
                          <a:latin typeface="+mn-lt"/>
                          <a:ea typeface="+mn-ea"/>
                          <a:cs typeface="+mn-cs"/>
                        </a:rPr>
                        <a:t>affective</a:t>
                      </a:r>
                      <a:endParaRPr lang="el-GR" sz="2400" dirty="0"/>
                    </a:p>
                  </a:txBody>
                  <a:tcPr/>
                </a:tc>
              </a:tr>
              <a:tr h="370840">
                <a:tc>
                  <a:txBody>
                    <a:bodyPr/>
                    <a:lstStyle/>
                    <a:p>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Low-context</a:t>
                      </a:r>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Individualistic</a:t>
                      </a:r>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cultures</a:t>
                      </a:r>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dirty="0"/>
                    </a:p>
                  </a:txBody>
                  <a:tcPr>
                    <a:blipFill>
                      <a:blip r:embed="rId3"/>
                      <a:tile tx="0" ty="0" sx="100000" sy="100000" flip="none" algn="tl"/>
                    </a:blipFill>
                  </a:tcPr>
                </a:tc>
                <a:tc>
                  <a:txBody>
                    <a:bodyPr/>
                    <a:lstStyle/>
                    <a:p>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High-context</a:t>
                      </a:r>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Collectivistic</a:t>
                      </a:r>
                      <a:endParaRPr lang="el-GR" sz="1800" i="1" kern="1200" baseline="0" dirty="0" smtClean="0">
                        <a:solidFill>
                          <a:schemeClr val="dk1"/>
                        </a:solidFill>
                        <a:latin typeface="+mn-lt"/>
                        <a:ea typeface="+mn-ea"/>
                        <a:cs typeface="+mn-cs"/>
                      </a:endParaRPr>
                    </a:p>
                    <a:p>
                      <a:r>
                        <a:rPr lang="en-US" sz="1800" i="1" kern="1200" baseline="0" dirty="0" smtClean="0">
                          <a:solidFill>
                            <a:schemeClr val="dk1"/>
                          </a:solidFill>
                          <a:latin typeface="+mn-lt"/>
                          <a:ea typeface="+mn-ea"/>
                          <a:cs typeface="+mn-cs"/>
                        </a:rPr>
                        <a:t>cultures</a:t>
                      </a:r>
                      <a:endParaRPr lang="el-GR" dirty="0"/>
                    </a:p>
                  </a:txBody>
                  <a:tcPr>
                    <a:blipFill>
                      <a:blip r:embed="rId3"/>
                      <a:tile tx="0" ty="0" sx="100000" sy="100000" flip="none" algn="tl"/>
                    </a:blipFill>
                  </a:tcPr>
                </a:tc>
              </a:tr>
            </a:tbl>
          </a:graphicData>
        </a:graphic>
      </p:graphicFrame>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solidFill>
                  <a:srgbClr val="0070C0"/>
                </a:solidFill>
              </a:rPr>
              <a:t>Mis</a:t>
            </a:r>
            <a:r>
              <a:rPr lang="en-US" sz="3600" dirty="0" smtClean="0">
                <a:solidFill>
                  <a:srgbClr val="0070C0"/>
                </a:solidFill>
              </a:rPr>
              <a:t>/preferred communication styles</a:t>
            </a:r>
            <a:endParaRPr lang="el-GR" sz="3600" dirty="0">
              <a:solidFill>
                <a:srgbClr val="0070C0"/>
              </a:solidFill>
            </a:endParaRPr>
          </a:p>
        </p:txBody>
      </p:sp>
      <p:graphicFrame>
        <p:nvGraphicFramePr>
          <p:cNvPr id="6" name="Content Placeholder 5" title="Mis/preferred communication styles"/>
          <p:cNvGraphicFramePr>
            <a:graphicFrameLocks noGrp="1"/>
          </p:cNvGraphicFramePr>
          <p:nvPr>
            <p:ph idx="1"/>
            <p:extLst>
              <p:ext uri="{D42A27DB-BD31-4B8C-83A1-F6EECF244321}">
                <p14:modId xmlns:p14="http://schemas.microsoft.com/office/powerpoint/2010/main" val="1122157360"/>
              </p:ext>
            </p:extLst>
          </p:nvPr>
        </p:nvGraphicFramePr>
        <p:xfrm>
          <a:off x="1331640" y="1556792"/>
          <a:ext cx="7056785" cy="4450080"/>
        </p:xfrm>
        <a:graphic>
          <a:graphicData uri="http://schemas.openxmlformats.org/drawingml/2006/table">
            <a:tbl>
              <a:tblPr firstRow="1" bandRow="1">
                <a:tableStyleId>{5C22544A-7EE6-4342-B048-85BDC9FD1C3A}</a:tableStyleId>
              </a:tblPr>
              <a:tblGrid>
                <a:gridCol w="531156"/>
                <a:gridCol w="3490452"/>
                <a:gridCol w="3035177"/>
              </a:tblGrid>
              <a:tr h="370840">
                <a:tc>
                  <a:txBody>
                    <a:bodyPr/>
                    <a:lstStyle/>
                    <a:p>
                      <a:endParaRPr lang="el-GR" dirty="0"/>
                    </a:p>
                  </a:txBody>
                  <a:tcPr>
                    <a:blipFill>
                      <a:blip r:embed="rId3"/>
                      <a:tile tx="0" ty="0" sx="100000" sy="100000" flip="none" algn="tl"/>
                    </a:blipFill>
                  </a:tcPr>
                </a:tc>
                <a:tc>
                  <a:txBody>
                    <a:bodyPr/>
                    <a:lstStyle/>
                    <a:p>
                      <a:r>
                        <a:rPr lang="en-US" dirty="0" smtClean="0"/>
                        <a:t>Preferred</a:t>
                      </a:r>
                      <a:endParaRPr lang="el-GR" dirty="0"/>
                    </a:p>
                  </a:txBody>
                  <a:tcPr/>
                </a:tc>
                <a:tc>
                  <a:txBody>
                    <a:bodyPr/>
                    <a:lstStyle/>
                    <a:p>
                      <a:r>
                        <a:rPr lang="en-US" dirty="0" err="1" smtClean="0"/>
                        <a:t>mispreferred</a:t>
                      </a:r>
                      <a:endParaRPr lang="el-GR" dirty="0"/>
                    </a:p>
                  </a:txBody>
                  <a:tcPr/>
                </a:tc>
              </a:tr>
              <a:tr h="370840">
                <a:tc>
                  <a:txBody>
                    <a:bodyPr/>
                    <a:lstStyle/>
                    <a:p>
                      <a:r>
                        <a:rPr lang="en-US" dirty="0" smtClean="0"/>
                        <a:t>1</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Directness - a: 91%</a:t>
                      </a:r>
                      <a:endParaRPr lang="el-GR" dirty="0"/>
                    </a:p>
                  </a:txBody>
                  <a:tcPr/>
                </a:tc>
                <a:tc>
                  <a:txBody>
                    <a:bodyPr/>
                    <a:lstStyle/>
                    <a:p>
                      <a:r>
                        <a:rPr lang="en-US" sz="1800" kern="1200" baseline="0" dirty="0" smtClean="0">
                          <a:solidFill>
                            <a:schemeClr val="dk1"/>
                          </a:solidFill>
                          <a:latin typeface="+mn-lt"/>
                          <a:ea typeface="+mn-ea"/>
                          <a:cs typeface="+mn-cs"/>
                        </a:rPr>
                        <a:t>Indirectness - b: 9%</a:t>
                      </a:r>
                      <a:endParaRPr lang="el-GR" dirty="0"/>
                    </a:p>
                  </a:txBody>
                  <a:tcPr/>
                </a:tc>
              </a:tr>
              <a:tr h="370840">
                <a:tc>
                  <a:txBody>
                    <a:bodyPr/>
                    <a:lstStyle/>
                    <a:p>
                      <a:r>
                        <a:rPr lang="en-US" dirty="0" smtClean="0"/>
                        <a:t>2</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Directness/offensive – b: </a:t>
                      </a:r>
                      <a:r>
                        <a:rPr lang="el-GR" sz="1800" kern="1200" baseline="0" dirty="0" smtClean="0">
                          <a:solidFill>
                            <a:schemeClr val="dk1"/>
                          </a:solidFill>
                          <a:latin typeface="+mn-lt"/>
                          <a:ea typeface="+mn-ea"/>
                          <a:cs typeface="+mn-cs"/>
                        </a:rPr>
                        <a:t>66,2%</a:t>
                      </a:r>
                      <a:endParaRPr lang="el-GR" dirty="0"/>
                    </a:p>
                  </a:txBody>
                  <a:tcPr/>
                </a:tc>
                <a:tc>
                  <a:txBody>
                    <a:bodyPr/>
                    <a:lstStyle/>
                    <a:p>
                      <a:r>
                        <a:rPr lang="en-US" sz="1800" kern="1200" baseline="0" dirty="0" smtClean="0">
                          <a:solidFill>
                            <a:schemeClr val="dk1"/>
                          </a:solidFill>
                          <a:latin typeface="+mn-lt"/>
                          <a:ea typeface="+mn-ea"/>
                          <a:cs typeface="+mn-cs"/>
                        </a:rPr>
                        <a:t>Elaboration - a: 33,7%</a:t>
                      </a:r>
                      <a:endParaRPr lang="el-GR" dirty="0"/>
                    </a:p>
                  </a:txBody>
                  <a:tcPr/>
                </a:tc>
              </a:tr>
              <a:tr h="370840">
                <a:tc>
                  <a:txBody>
                    <a:bodyPr/>
                    <a:lstStyle/>
                    <a:p>
                      <a:r>
                        <a:rPr lang="en-US" dirty="0" smtClean="0"/>
                        <a:t>3</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Directness - a: 55,5%</a:t>
                      </a:r>
                      <a:endParaRPr lang="el-GR" dirty="0"/>
                    </a:p>
                  </a:txBody>
                  <a:tcPr/>
                </a:tc>
                <a:tc>
                  <a:txBody>
                    <a:bodyPr/>
                    <a:lstStyle/>
                    <a:p>
                      <a:r>
                        <a:rPr lang="en-US" sz="1800" kern="1200" baseline="0" dirty="0" smtClean="0">
                          <a:solidFill>
                            <a:schemeClr val="dk1"/>
                          </a:solidFill>
                          <a:latin typeface="+mn-lt"/>
                          <a:ea typeface="+mn-ea"/>
                          <a:cs typeface="+mn-cs"/>
                        </a:rPr>
                        <a:t>Contextual - b: 44,5%</a:t>
                      </a:r>
                      <a:endParaRPr lang="el-GR" dirty="0"/>
                    </a:p>
                  </a:txBody>
                  <a:tcPr/>
                </a:tc>
              </a:tr>
              <a:tr h="370840">
                <a:tc>
                  <a:txBody>
                    <a:bodyPr/>
                    <a:lstStyle/>
                    <a:p>
                      <a:r>
                        <a:rPr lang="en-US" dirty="0" smtClean="0"/>
                        <a:t>4</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Elaboration - a: 72%</a:t>
                      </a:r>
                      <a:endParaRPr lang="el-GR" dirty="0"/>
                    </a:p>
                  </a:txBody>
                  <a:tcPr/>
                </a:tc>
                <a:tc>
                  <a:txBody>
                    <a:bodyPr/>
                    <a:lstStyle/>
                    <a:p>
                      <a:r>
                        <a:rPr lang="en-US" sz="1800" kern="1200" baseline="0" dirty="0" smtClean="0">
                          <a:solidFill>
                            <a:schemeClr val="dk1"/>
                          </a:solidFill>
                          <a:latin typeface="+mn-lt"/>
                          <a:ea typeface="+mn-ea"/>
                          <a:cs typeface="+mn-cs"/>
                        </a:rPr>
                        <a:t>Non-elaboration - b: 28%</a:t>
                      </a:r>
                      <a:endParaRPr lang="el-GR" dirty="0"/>
                    </a:p>
                  </a:txBody>
                  <a:tcPr/>
                </a:tc>
              </a:tr>
              <a:tr h="370840">
                <a:tc>
                  <a:txBody>
                    <a:bodyPr/>
                    <a:lstStyle/>
                    <a:p>
                      <a:r>
                        <a:rPr lang="en-US" dirty="0" smtClean="0"/>
                        <a:t>5</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Personal - b: 83,5%</a:t>
                      </a:r>
                      <a:endParaRPr lang="el-GR" dirty="0"/>
                    </a:p>
                  </a:txBody>
                  <a:tcPr/>
                </a:tc>
                <a:tc>
                  <a:txBody>
                    <a:bodyPr/>
                    <a:lstStyle/>
                    <a:p>
                      <a:r>
                        <a:rPr lang="en-US" sz="1800" kern="1200" baseline="0" dirty="0" smtClean="0">
                          <a:solidFill>
                            <a:schemeClr val="dk1"/>
                          </a:solidFill>
                          <a:latin typeface="+mn-lt"/>
                          <a:ea typeface="+mn-ea"/>
                          <a:cs typeface="+mn-cs"/>
                        </a:rPr>
                        <a:t>Contextual - a: 16,5%</a:t>
                      </a:r>
                      <a:endParaRPr lang="el-GR" dirty="0"/>
                    </a:p>
                  </a:txBody>
                  <a:tcPr/>
                </a:tc>
              </a:tr>
              <a:tr h="370840">
                <a:tc>
                  <a:txBody>
                    <a:bodyPr/>
                    <a:lstStyle/>
                    <a:p>
                      <a:r>
                        <a:rPr lang="en-US" dirty="0" smtClean="0"/>
                        <a:t>6</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Personal - b: 63,75%</a:t>
                      </a:r>
                      <a:endParaRPr lang="el-GR" dirty="0"/>
                    </a:p>
                  </a:txBody>
                  <a:tcPr/>
                </a:tc>
                <a:tc>
                  <a:txBody>
                    <a:bodyPr/>
                    <a:lstStyle/>
                    <a:p>
                      <a:r>
                        <a:rPr lang="en-US" sz="1800" kern="1200" baseline="0" dirty="0" smtClean="0">
                          <a:solidFill>
                            <a:schemeClr val="dk1"/>
                          </a:solidFill>
                          <a:latin typeface="+mn-lt"/>
                          <a:ea typeface="+mn-ea"/>
                          <a:cs typeface="+mn-cs"/>
                        </a:rPr>
                        <a:t>Contextual - a: 36,25</a:t>
                      </a:r>
                      <a:endParaRPr lang="el-GR" dirty="0"/>
                    </a:p>
                  </a:txBody>
                  <a:tcPr/>
                </a:tc>
              </a:tr>
              <a:tr h="370840">
                <a:tc>
                  <a:txBody>
                    <a:bodyPr/>
                    <a:lstStyle/>
                    <a:p>
                      <a:r>
                        <a:rPr lang="en-US" dirty="0" smtClean="0"/>
                        <a:t>7</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Personal - b: 94,5%</a:t>
                      </a:r>
                      <a:endParaRPr lang="el-GR" dirty="0"/>
                    </a:p>
                  </a:txBody>
                  <a:tcPr/>
                </a:tc>
                <a:tc>
                  <a:txBody>
                    <a:bodyPr/>
                    <a:lstStyle/>
                    <a:p>
                      <a:r>
                        <a:rPr lang="en-US" sz="1800" kern="1200" baseline="0" dirty="0" smtClean="0">
                          <a:solidFill>
                            <a:schemeClr val="dk1"/>
                          </a:solidFill>
                          <a:latin typeface="+mn-lt"/>
                          <a:ea typeface="+mn-ea"/>
                          <a:cs typeface="+mn-cs"/>
                        </a:rPr>
                        <a:t>Contextual - a: 5,5%</a:t>
                      </a:r>
                      <a:endParaRPr lang="el-GR" dirty="0"/>
                    </a:p>
                  </a:txBody>
                  <a:tcPr/>
                </a:tc>
              </a:tr>
              <a:tr h="370840">
                <a:tc>
                  <a:txBody>
                    <a:bodyPr/>
                    <a:lstStyle/>
                    <a:p>
                      <a:r>
                        <a:rPr lang="en-US" dirty="0" smtClean="0"/>
                        <a:t>8</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Affective - a: 61%</a:t>
                      </a:r>
                      <a:endParaRPr lang="el-GR" dirty="0"/>
                    </a:p>
                  </a:txBody>
                  <a:tcPr/>
                </a:tc>
                <a:tc>
                  <a:txBody>
                    <a:bodyPr/>
                    <a:lstStyle/>
                    <a:p>
                      <a:r>
                        <a:rPr lang="en-US" sz="1800" kern="1200" baseline="0" dirty="0" smtClean="0">
                          <a:solidFill>
                            <a:schemeClr val="dk1"/>
                          </a:solidFill>
                          <a:latin typeface="+mn-lt"/>
                          <a:ea typeface="+mn-ea"/>
                          <a:cs typeface="+mn-cs"/>
                        </a:rPr>
                        <a:t>Non-affective - b: 39%</a:t>
                      </a:r>
                      <a:endParaRPr lang="el-GR" dirty="0"/>
                    </a:p>
                  </a:txBody>
                  <a:tcPr/>
                </a:tc>
              </a:tr>
              <a:tr h="370840">
                <a:tc>
                  <a:txBody>
                    <a:bodyPr/>
                    <a:lstStyle/>
                    <a:p>
                      <a:r>
                        <a:rPr lang="en-US" dirty="0" smtClean="0"/>
                        <a:t>9</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Affective (reasons) - b: </a:t>
                      </a:r>
                      <a:r>
                        <a:rPr lang="el-GR" sz="1800" kern="1200" baseline="0" dirty="0" smtClean="0">
                          <a:solidFill>
                            <a:schemeClr val="dk1"/>
                          </a:solidFill>
                          <a:latin typeface="+mn-lt"/>
                          <a:ea typeface="+mn-ea"/>
                          <a:cs typeface="+mn-cs"/>
                        </a:rPr>
                        <a:t>79,3%</a:t>
                      </a:r>
                      <a:endParaRPr lang="el-GR" dirty="0"/>
                    </a:p>
                  </a:txBody>
                  <a:tcPr/>
                </a:tc>
                <a:tc>
                  <a:txBody>
                    <a:bodyPr/>
                    <a:lstStyle/>
                    <a:p>
                      <a:r>
                        <a:rPr lang="en-US" sz="1800" kern="1200" baseline="0" dirty="0" smtClean="0">
                          <a:solidFill>
                            <a:schemeClr val="dk1"/>
                          </a:solidFill>
                          <a:latin typeface="+mn-lt"/>
                          <a:ea typeface="+mn-ea"/>
                          <a:cs typeface="+mn-cs"/>
                        </a:rPr>
                        <a:t>Elaboration - a: 20,7%</a:t>
                      </a:r>
                      <a:endParaRPr lang="el-GR" dirty="0"/>
                    </a:p>
                  </a:txBody>
                  <a:tcPr/>
                </a:tc>
              </a:tr>
              <a:tr h="370840">
                <a:tc>
                  <a:txBody>
                    <a:bodyPr/>
                    <a:lstStyle/>
                    <a:p>
                      <a:r>
                        <a:rPr lang="en-US" dirty="0" smtClean="0"/>
                        <a:t>10</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Affective (reasons) - b: </a:t>
                      </a:r>
                      <a:r>
                        <a:rPr lang="el-GR" sz="1800" kern="1200" baseline="0" dirty="0" smtClean="0">
                          <a:solidFill>
                            <a:schemeClr val="dk1"/>
                          </a:solidFill>
                          <a:latin typeface="+mn-lt"/>
                          <a:ea typeface="+mn-ea"/>
                          <a:cs typeface="+mn-cs"/>
                        </a:rPr>
                        <a:t>64,6%</a:t>
                      </a:r>
                      <a:endParaRPr lang="el-GR" dirty="0"/>
                    </a:p>
                  </a:txBody>
                  <a:tcPr/>
                </a:tc>
                <a:tc>
                  <a:txBody>
                    <a:bodyPr/>
                    <a:lstStyle/>
                    <a:p>
                      <a:r>
                        <a:rPr lang="en-US" sz="1800" kern="1200" baseline="0" dirty="0" smtClean="0">
                          <a:solidFill>
                            <a:schemeClr val="dk1"/>
                          </a:solidFill>
                          <a:latin typeface="+mn-lt"/>
                          <a:ea typeface="+mn-ea"/>
                          <a:cs typeface="+mn-cs"/>
                        </a:rPr>
                        <a:t>Instrumental - a: 35,4%</a:t>
                      </a:r>
                      <a:endParaRPr lang="el-GR" dirty="0"/>
                    </a:p>
                  </a:txBody>
                  <a:tcPr/>
                </a:tc>
              </a:tr>
              <a:tr h="370840">
                <a:tc>
                  <a:txBody>
                    <a:bodyPr/>
                    <a:lstStyle/>
                    <a:p>
                      <a:r>
                        <a:rPr lang="en-US" dirty="0" smtClean="0"/>
                        <a:t>11</a:t>
                      </a:r>
                      <a:endParaRPr lang="el-GR" dirty="0"/>
                    </a:p>
                  </a:txBody>
                  <a:tcPr>
                    <a:blipFill>
                      <a:blip r:embed="rId3"/>
                      <a:tile tx="0" ty="0" sx="100000" sy="100000" flip="none" algn="tl"/>
                    </a:blipFill>
                  </a:tcPr>
                </a:tc>
                <a:tc>
                  <a:txBody>
                    <a:bodyPr/>
                    <a:lstStyle/>
                    <a:p>
                      <a:r>
                        <a:rPr lang="en-US" sz="1800" kern="1200" baseline="0" dirty="0" smtClean="0">
                          <a:solidFill>
                            <a:schemeClr val="dk1"/>
                          </a:solidFill>
                          <a:latin typeface="+mn-lt"/>
                          <a:ea typeface="+mn-ea"/>
                          <a:cs typeface="+mn-cs"/>
                        </a:rPr>
                        <a:t>Affective - a: 62%</a:t>
                      </a:r>
                      <a:endParaRPr lang="el-GR" dirty="0"/>
                    </a:p>
                  </a:txBody>
                  <a:tcPr/>
                </a:tc>
                <a:tc>
                  <a:txBody>
                    <a:bodyPr/>
                    <a:lstStyle/>
                    <a:p>
                      <a:r>
                        <a:rPr lang="en-US" sz="1800" kern="1200" baseline="0" dirty="0" smtClean="0">
                          <a:solidFill>
                            <a:schemeClr val="dk1"/>
                          </a:solidFill>
                          <a:latin typeface="+mn-lt"/>
                          <a:ea typeface="+mn-ea"/>
                          <a:cs typeface="+mn-cs"/>
                        </a:rPr>
                        <a:t>Directness/offensive. - b: </a:t>
                      </a:r>
                      <a:r>
                        <a:rPr lang="el-GR" sz="1800" kern="1200" baseline="0" dirty="0" smtClean="0">
                          <a:solidFill>
                            <a:schemeClr val="dk1"/>
                          </a:solidFill>
                          <a:latin typeface="+mn-lt"/>
                          <a:ea typeface="+mn-ea"/>
                          <a:cs typeface="+mn-cs"/>
                        </a:rPr>
                        <a:t>38%</a:t>
                      </a:r>
                      <a:endParaRPr lang="el-GR" dirty="0"/>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70C0"/>
                </a:solidFill>
              </a:rPr>
              <a:t>linguistic </a:t>
            </a:r>
            <a:r>
              <a:rPr lang="en-US" sz="3600" dirty="0" err="1" smtClean="0">
                <a:solidFill>
                  <a:srgbClr val="0070C0"/>
                </a:solidFill>
              </a:rPr>
              <a:t>behaviour</a:t>
            </a:r>
            <a:r>
              <a:rPr lang="en-US" sz="3600" dirty="0" smtClean="0">
                <a:solidFill>
                  <a:srgbClr val="0070C0"/>
                </a:solidFill>
              </a:rPr>
              <a:t/>
            </a:r>
            <a:br>
              <a:rPr lang="en-US" sz="3600" dirty="0" smtClean="0">
                <a:solidFill>
                  <a:srgbClr val="0070C0"/>
                </a:solidFill>
              </a:rPr>
            </a:br>
            <a:r>
              <a:rPr lang="en-US" sz="3600" dirty="0" smtClean="0">
                <a:solidFill>
                  <a:srgbClr val="0070C0"/>
                </a:solidFill>
              </a:rPr>
              <a:t>against native speaker insight</a:t>
            </a:r>
            <a:endParaRPr lang="el-GR" sz="3600" dirty="0">
              <a:solidFill>
                <a:srgbClr val="0070C0"/>
              </a:solidFill>
            </a:endParaRPr>
          </a:p>
        </p:txBody>
      </p:sp>
      <p:sp>
        <p:nvSpPr>
          <p:cNvPr id="3" name="Content Placeholder 2"/>
          <p:cNvSpPr>
            <a:spLocks noGrp="1"/>
          </p:cNvSpPr>
          <p:nvPr>
            <p:ph idx="1"/>
          </p:nvPr>
        </p:nvSpPr>
        <p:spPr/>
        <p:txBody>
          <a:bodyPr>
            <a:normAutofit fontScale="77500" lnSpcReduction="20000"/>
          </a:bodyPr>
          <a:lstStyle/>
          <a:p>
            <a:pPr>
              <a:buNone/>
            </a:pPr>
            <a:r>
              <a:rPr lang="en-US" dirty="0" smtClean="0"/>
              <a:t>Directness is indeed a value: for instance, overt expression of speaker attitude is preferred by 91% (in 1) over the indirect, and by 55,5% (in 3) over the contextual</a:t>
            </a:r>
          </a:p>
          <a:p>
            <a:pPr>
              <a:buNone/>
            </a:pPr>
            <a:r>
              <a:rPr lang="en-US" dirty="0" smtClean="0"/>
              <a:t>Elaboration is occasionally preferred over non-elaboration (in 4), but not over directness/offensiveness (in 2) and </a:t>
            </a:r>
            <a:r>
              <a:rPr lang="en-US" dirty="0" err="1" smtClean="0"/>
              <a:t>affectiveness</a:t>
            </a:r>
            <a:r>
              <a:rPr lang="en-US" dirty="0" smtClean="0"/>
              <a:t> (in 9)</a:t>
            </a:r>
          </a:p>
          <a:p>
            <a:pPr>
              <a:buNone/>
            </a:pPr>
            <a:r>
              <a:rPr lang="en-US" dirty="0" smtClean="0"/>
              <a:t>Personal style is preferred over the contextual one (in 5,6,7)</a:t>
            </a:r>
          </a:p>
          <a:p>
            <a:pPr>
              <a:buNone/>
            </a:pPr>
            <a:r>
              <a:rPr lang="en-US" dirty="0" smtClean="0"/>
              <a:t>Preference for the affective does seem to be a predominant value, while it occasionally wins over the instrumental (in 10). </a:t>
            </a:r>
          </a:p>
          <a:p>
            <a:pPr>
              <a:buNone/>
            </a:pPr>
            <a:r>
              <a:rPr lang="en-US" dirty="0" smtClean="0"/>
              <a:t>In fact, the affective style is shown to be a fairly strong tendency, as it occasionally appears to be a higher priority than directness/offensiveness  (in 11)</a:t>
            </a:r>
            <a:endParaRPr lang="el-GR" dirty="0"/>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Aims of unit </a:t>
            </a:r>
            <a:r>
              <a:rPr lang="el-GR" sz="4000" dirty="0" smtClean="0">
                <a:solidFill>
                  <a:schemeClr val="accent1"/>
                </a:solidFill>
              </a:rPr>
              <a:t>4</a:t>
            </a:r>
            <a:endParaRPr lang="el-GR" sz="4000" dirty="0">
              <a:solidFill>
                <a:schemeClr val="accent1"/>
              </a:solidFill>
            </a:endParaRPr>
          </a:p>
        </p:txBody>
      </p:sp>
      <p:sp>
        <p:nvSpPr>
          <p:cNvPr id="3" name="Content Placeholder 2"/>
          <p:cNvSpPr>
            <a:spLocks noGrp="1"/>
          </p:cNvSpPr>
          <p:nvPr>
            <p:ph idx="1"/>
          </p:nvPr>
        </p:nvSpPr>
        <p:spPr>
          <a:xfrm>
            <a:off x="395536" y="2132856"/>
            <a:ext cx="8229600" cy="3917032"/>
          </a:xfrm>
        </p:spPr>
        <p:txBody>
          <a:bodyPr>
            <a:normAutofit/>
          </a:bodyPr>
          <a:lstStyle/>
          <a:p>
            <a:r>
              <a:rPr lang="en-US" dirty="0" smtClean="0"/>
              <a:t>To enhance translator trainees’ awareness of shifting verbal communication styles in performance translation as time passes by</a:t>
            </a:r>
          </a:p>
          <a:p>
            <a:r>
              <a:rPr lang="en-US" dirty="0" smtClean="0"/>
              <a:t>To raise awareness of the potential of language research to trace and measure shifting verbal communication preference across times.</a:t>
            </a:r>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TGKLfqHu_xND-F8zruaoehAwPH_kgZwp7ILRBMwM4zUYaCwO_c"/>
          <p:cNvPicPr/>
          <p:nvPr/>
        </p:nvPicPr>
        <p:blipFill>
          <a:blip r:embed="rId3" cstate="print"/>
          <a:srcRect/>
          <a:stretch>
            <a:fillRect/>
          </a:stretch>
        </p:blipFill>
        <p:spPr bwMode="auto">
          <a:xfrm>
            <a:off x="457200" y="4976917"/>
            <a:ext cx="1615951" cy="1116379"/>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0070C0"/>
                </a:solidFill>
              </a:rPr>
              <a:t>In conclusion</a:t>
            </a:r>
            <a:endParaRPr lang="en-US" dirty="0">
              <a:solidFill>
                <a:srgbClr val="0070C0"/>
              </a:solidFill>
            </a:endParaRPr>
          </a:p>
        </p:txBody>
      </p:sp>
      <p:pic>
        <p:nvPicPr>
          <p:cNvPr id="40962" name="Picture 2" descr="Screen bean character holding a blank sign"/>
          <p:cNvPicPr>
            <a:picLocks noGrp="1" noChangeAspect="1" noChangeArrowheads="1"/>
          </p:cNvPicPr>
          <p:nvPr>
            <p:ph sz="half" idx="1"/>
          </p:nvPr>
        </p:nvPicPr>
        <p:blipFill>
          <a:blip r:embed="rId4" cstate="print"/>
          <a:stretch>
            <a:fillRect/>
          </a:stretch>
        </p:blipFill>
        <p:spPr bwMode="auto">
          <a:xfrm>
            <a:off x="457200" y="1988840"/>
            <a:ext cx="1415400" cy="1415400"/>
          </a:xfrm>
          <a:prstGeom prst="rect">
            <a:avLst/>
          </a:prstGeom>
          <a:noFill/>
        </p:spPr>
      </p:pic>
      <p:sp>
        <p:nvSpPr>
          <p:cNvPr id="8" name="Θέση περιεχομένου 11" descr="Verbal communication style, as manifested in the translation of Oscar Wilde’s The Importance of Being Earnest and Hugh Leonard’s Da. &#10;high-/low-context (HCC/LCC) orientation in versions of The Importance of Being Earnest&#10;The HCC/LCC distinction is further explored in terms of Gudykunst and Ting-Toomey’s (1988) model of four dimensions of verbal communication style, namely direct/indirect, elaborate/succinct, personal/contextual, instrumental/affective. &#10;The study contrasts two performance versions of Hugh Leonard’s play Da to show that Greek seems to have moved towards individualistic verbal style over the 27 years that elapsed between the two performances of Da, while selectively retaining aspects of collectivistic cultures. The shift may be assumed to be a manifestation of the influence hegemonic cultures and languages have on less widely spoken ones, in the context of a globalized world.&#10;Shifting communication styles raise issues of identity formation and development and of the cumulative effect style shifts may have on creating and negotiating new narratives in everyday communication.&#10;" title="In conclusion"/>
          <p:cNvSpPr>
            <a:spLocks noGrp="1"/>
          </p:cNvSpPr>
          <p:nvPr>
            <p:ph sz="half" idx="2"/>
          </p:nvPr>
        </p:nvSpPr>
        <p:spPr>
          <a:xfrm>
            <a:off x="2073151" y="1600200"/>
            <a:ext cx="6459289" cy="4525963"/>
          </a:xfrm>
          <a:prstGeom prst="rect">
            <a:avLst/>
          </a:prstGeom>
          <a:blipFill>
            <a:blip r:embed="rId5" cstate="print"/>
            <a:tile tx="0" ty="0" sx="100000" sy="100000" flip="none" algn="tl"/>
          </a:blipFill>
        </p:spPr>
        <p:txBody>
          <a:bodyPr>
            <a:normAutofit fontScale="25000" lnSpcReduction="20000"/>
          </a:bodyPr>
          <a:lstStyle/>
          <a:p>
            <a:pPr>
              <a:buNone/>
            </a:pPr>
            <a:endParaRPr lang="en-US" sz="3600" dirty="0" smtClean="0"/>
          </a:p>
          <a:p>
            <a:pPr>
              <a:buNone/>
            </a:pPr>
            <a:r>
              <a:rPr lang="en-US" sz="6400" dirty="0" smtClean="0"/>
              <a:t>Verbal communication style, as manifested in the translation of Oscar Wilde’s </a:t>
            </a:r>
            <a:r>
              <a:rPr lang="en-US" sz="6400" i="1" dirty="0" smtClean="0"/>
              <a:t>The Importance of Being Earnest and Hugh Leonard’s Da. </a:t>
            </a:r>
          </a:p>
          <a:p>
            <a:pPr>
              <a:buNone/>
            </a:pPr>
            <a:r>
              <a:rPr lang="en-US" sz="6400" dirty="0" smtClean="0"/>
              <a:t>high-/low-context (HCC/LCC) orientation in versions of </a:t>
            </a:r>
            <a:r>
              <a:rPr lang="en-US" sz="6400" i="1" dirty="0" smtClean="0"/>
              <a:t>The Importance of Being Earnest</a:t>
            </a:r>
            <a:endParaRPr lang="en-US" sz="6400" dirty="0" smtClean="0"/>
          </a:p>
          <a:p>
            <a:pPr>
              <a:buNone/>
            </a:pPr>
            <a:r>
              <a:rPr lang="en-US" sz="6400" dirty="0" smtClean="0"/>
              <a:t>The HCC/LCC distinction is further explored in terms of </a:t>
            </a:r>
            <a:r>
              <a:rPr lang="en-US" sz="6400" dirty="0" err="1" smtClean="0"/>
              <a:t>Gudykunst</a:t>
            </a:r>
            <a:r>
              <a:rPr lang="en-US" sz="6400" dirty="0" smtClean="0"/>
              <a:t> and Ting-Toomey’s (1988) model of four dimensions of verbal communication style, namely direct/indirect, elaborate/succinct, personal/contextual, instrumental/affective. </a:t>
            </a:r>
          </a:p>
          <a:p>
            <a:pPr>
              <a:buNone/>
            </a:pPr>
            <a:r>
              <a:rPr lang="en-US" sz="6400" dirty="0" smtClean="0"/>
              <a:t>The study contrasts two performance versions of Hugh Leonard’s play </a:t>
            </a:r>
            <a:r>
              <a:rPr lang="en-US" sz="6400" i="1" dirty="0" err="1" smtClean="0"/>
              <a:t>Da</a:t>
            </a:r>
            <a:r>
              <a:rPr lang="en-US" sz="6400" i="1" dirty="0" smtClean="0"/>
              <a:t> </a:t>
            </a:r>
            <a:r>
              <a:rPr lang="en-US" sz="6400" dirty="0" smtClean="0"/>
              <a:t>to show that Greek seems to have moved towards individualistic verbal style over the 27 years that elapsed between the two performances of </a:t>
            </a:r>
            <a:r>
              <a:rPr lang="en-US" sz="6400" i="1" dirty="0" err="1" smtClean="0"/>
              <a:t>Da</a:t>
            </a:r>
            <a:r>
              <a:rPr lang="en-US" sz="6400" i="1" dirty="0" smtClean="0"/>
              <a:t>, </a:t>
            </a:r>
            <a:r>
              <a:rPr lang="en-US" sz="6400" dirty="0" smtClean="0"/>
              <a:t>while selectively retaining aspects of collectivistic cultures. The shift may be assumed to be a manifestation of the influence hegemonic cultures and languages have on less widely spoken ones, in the context of a globalized world.</a:t>
            </a:r>
          </a:p>
          <a:p>
            <a:pPr>
              <a:buNone/>
            </a:pPr>
            <a:r>
              <a:rPr lang="en-US" sz="6400" dirty="0" smtClean="0"/>
              <a:t>Shifting communication styles raise issues of identity formation and development and of the cumulative effect style shifts may have on creating and negotiating new narratives in everyday communication.</a:t>
            </a:r>
          </a:p>
        </p:txBody>
      </p:sp>
    </p:spTree>
    <p:extLst>
      <p:ext uri="{BB962C8B-B14F-4D97-AF65-F5344CB8AC3E}">
        <p14:creationId xmlns:p14="http://schemas.microsoft.com/office/powerpoint/2010/main" val="3467503557"/>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i="1" dirty="0" smtClean="0">
                <a:solidFill>
                  <a:schemeClr val="tx2">
                    <a:lumMod val="60000"/>
                    <a:lumOff val="40000"/>
                  </a:schemeClr>
                </a:solidFill>
              </a:rPr>
              <a:t>Please view </a:t>
            </a:r>
            <a:r>
              <a:rPr lang="en-US" sz="3600" dirty="0" smtClean="0">
                <a:solidFill>
                  <a:schemeClr val="tx2">
                    <a:lumMod val="60000"/>
                    <a:lumOff val="40000"/>
                  </a:schemeClr>
                </a:solidFill>
              </a:rPr>
              <a:t>1/</a:t>
            </a:r>
            <a:r>
              <a:rPr lang="el-GR" sz="3600" dirty="0" smtClean="0">
                <a:solidFill>
                  <a:schemeClr val="tx2">
                    <a:lumMod val="60000"/>
                    <a:lumOff val="40000"/>
                  </a:schemeClr>
                </a:solidFill>
              </a:rPr>
              <a:t>2</a:t>
            </a:r>
            <a:endParaRPr lang="el-GR" sz="3600" dirty="0">
              <a:solidFill>
                <a:schemeClr val="tx2">
                  <a:lumMod val="60000"/>
                  <a:lumOff val="40000"/>
                </a:schemeClr>
              </a:solidFill>
            </a:endParaRPr>
          </a:p>
        </p:txBody>
      </p:sp>
      <p:sp>
        <p:nvSpPr>
          <p:cNvPr id="4" name="Content Placeholder 3" title="Please view 1/2"/>
          <p:cNvSpPr>
            <a:spLocks noGrp="1"/>
          </p:cNvSpPr>
          <p:nvPr>
            <p:ph idx="1"/>
          </p:nvPr>
        </p:nvSpPr>
        <p:spPr>
          <a:blipFill>
            <a:blip r:embed="rId3" cstate="print"/>
            <a:tile tx="0" ty="0" sx="100000" sy="100000" flip="none" algn="tl"/>
          </a:blipFill>
        </p:spPr>
        <p:txBody>
          <a:bodyPr>
            <a:normAutofit/>
          </a:bodyPr>
          <a:lstStyle/>
          <a:p>
            <a:pPr>
              <a:buNone/>
            </a:pPr>
            <a:endParaRPr lang="el-GR" sz="2000" dirty="0" smtClean="0"/>
          </a:p>
          <a:p>
            <a:pPr>
              <a:buNone/>
            </a:pPr>
            <a:r>
              <a:rPr lang="en-US" sz="2000" dirty="0" smtClean="0"/>
              <a:t>NTA, </a:t>
            </a:r>
            <a:r>
              <a:rPr lang="el-GR" sz="2000" dirty="0" smtClean="0"/>
              <a:t>ΧΙΟΥ ΛΕΟΝΑΡΝΤ: ΜΕΤΑΦΡΑΣΗ ΚΙ ΕΞΕΛΙΞΗ ΤΗΣ ΓΛΩΣΣΑΣ, ΠΑΡΟΥΣΙΑΣΗ Μ. ΣΙΔΗΡΟΠΟΥΛΟΥ</a:t>
            </a:r>
            <a:endParaRPr lang="en-US" sz="2000" dirty="0" smtClean="0"/>
          </a:p>
          <a:p>
            <a:pPr>
              <a:buNone/>
            </a:pPr>
            <a:r>
              <a:rPr lang="en-US" sz="2000" dirty="0" smtClean="0">
                <a:hlinkClick r:id="rId4"/>
              </a:rPr>
              <a:t>http://en.metafraseis.enl.uoa.gr/videopresentations/unit-2-videopresentation.html</a:t>
            </a:r>
            <a:r>
              <a:rPr lang="en-US" sz="2000" dirty="0" smtClean="0"/>
              <a:t> </a:t>
            </a:r>
            <a:endParaRPr lang="el-GR" sz="2000" dirty="0" smtClean="0"/>
          </a:p>
          <a:p>
            <a:pPr>
              <a:buNone/>
            </a:pPr>
            <a:endParaRPr lang="el-GR" sz="2000" dirty="0" smtClean="0"/>
          </a:p>
          <a:p>
            <a:pPr>
              <a:buNone/>
            </a:pPr>
            <a:r>
              <a:rPr lang="en-US" sz="2000" dirty="0" smtClean="0"/>
              <a:t>The Importance of Being Earnest (2002) - Trailer</a:t>
            </a:r>
          </a:p>
          <a:p>
            <a:pPr>
              <a:buNone/>
            </a:pPr>
            <a:r>
              <a:rPr lang="en-US" sz="2000" dirty="0" smtClean="0">
                <a:hlinkClick r:id="rId5"/>
              </a:rPr>
              <a:t>https://www.youtube.com/watch?v=ssBUir2LG-U</a:t>
            </a:r>
            <a:r>
              <a:rPr lang="en-US" sz="2000" dirty="0" smtClean="0"/>
              <a:t> </a:t>
            </a:r>
            <a:r>
              <a:rPr lang="en-US" sz="2000" dirty="0" smtClean="0">
                <a:solidFill>
                  <a:srgbClr val="0070C0"/>
                </a:solidFill>
              </a:rPr>
              <a:t>Sept. 16, 2014</a:t>
            </a:r>
            <a:endParaRPr lang="en-US" sz="2000" dirty="0" smtClean="0"/>
          </a:p>
          <a:p>
            <a:pPr>
              <a:buNone/>
            </a:pPr>
            <a:endParaRPr lang="en-US" sz="2000" dirty="0" smtClean="0"/>
          </a:p>
          <a:p>
            <a:pPr>
              <a:buNone/>
            </a:pPr>
            <a:r>
              <a:rPr lang="el-GR" sz="2000" dirty="0" smtClean="0"/>
              <a:t>Η ΣΗΜΑΣΙΑ ΝΑ ΕΙΝΑΙ ΚΑΝΕΙΣ ΣΟΒΑΡΟΣ-Θέατρο Μ. ΜΕΡΚΟΥΡΗ</a:t>
            </a:r>
          </a:p>
          <a:p>
            <a:pPr>
              <a:buNone/>
            </a:pPr>
            <a:r>
              <a:rPr lang="en-US" sz="2000" dirty="0" smtClean="0">
                <a:hlinkClick r:id="rId6"/>
              </a:rPr>
              <a:t>https://www.youtube.com/watch?v=X4lCb6UJGts</a:t>
            </a:r>
            <a:r>
              <a:rPr lang="en-US" sz="2000" dirty="0" smtClean="0"/>
              <a:t> </a:t>
            </a:r>
            <a:r>
              <a:rPr lang="en-US" sz="2000" dirty="0" smtClean="0">
                <a:solidFill>
                  <a:srgbClr val="0070C0"/>
                </a:solidFill>
              </a:rPr>
              <a:t>Sept. 16, 2014</a:t>
            </a:r>
            <a:endParaRPr lang="en-US" sz="2000" dirty="0" smtClean="0"/>
          </a:p>
          <a:p>
            <a:pPr>
              <a:buNone/>
            </a:pPr>
            <a:endParaRPr lang="en-US" sz="2000" dirty="0" smtClean="0"/>
          </a:p>
          <a:p>
            <a:pPr>
              <a:buNone/>
            </a:pPr>
            <a:endParaRPr lang="en-US" sz="2000" dirty="0" smtClean="0"/>
          </a:p>
          <a:p>
            <a:pPr>
              <a:buNone/>
            </a:pPr>
            <a:endParaRPr lang="el-GR" sz="2000" dirty="0" smtClean="0"/>
          </a:p>
        </p:txBody>
      </p:sp>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i="1" dirty="0" smtClean="0">
                <a:solidFill>
                  <a:schemeClr val="tx2">
                    <a:lumMod val="60000"/>
                    <a:lumOff val="40000"/>
                  </a:schemeClr>
                </a:solidFill>
              </a:rPr>
              <a:t>Please view </a:t>
            </a:r>
            <a:r>
              <a:rPr lang="en-US" sz="3600" dirty="0" smtClean="0">
                <a:solidFill>
                  <a:schemeClr val="tx2">
                    <a:lumMod val="60000"/>
                    <a:lumOff val="40000"/>
                  </a:schemeClr>
                </a:solidFill>
              </a:rPr>
              <a:t>2/</a:t>
            </a:r>
            <a:r>
              <a:rPr lang="el-GR" sz="3600" dirty="0" smtClean="0">
                <a:solidFill>
                  <a:schemeClr val="tx2">
                    <a:lumMod val="60000"/>
                    <a:lumOff val="40000"/>
                  </a:schemeClr>
                </a:solidFill>
              </a:rPr>
              <a:t>2</a:t>
            </a:r>
            <a:endParaRPr lang="el-GR" sz="3600" dirty="0">
              <a:solidFill>
                <a:schemeClr val="tx2">
                  <a:lumMod val="60000"/>
                  <a:lumOff val="40000"/>
                </a:schemeClr>
              </a:solidFill>
            </a:endParaRPr>
          </a:p>
        </p:txBody>
      </p:sp>
      <p:sp>
        <p:nvSpPr>
          <p:cNvPr id="4" name="Content Placeholder 3"/>
          <p:cNvSpPr>
            <a:spLocks noGrp="1"/>
          </p:cNvSpPr>
          <p:nvPr>
            <p:ph idx="1"/>
          </p:nvPr>
        </p:nvSpPr>
        <p:spPr>
          <a:blipFill>
            <a:blip r:embed="rId3" cstate="print"/>
            <a:tile tx="0" ty="0" sx="100000" sy="100000" flip="none" algn="tl"/>
          </a:blipFill>
        </p:spPr>
        <p:txBody>
          <a:bodyPr>
            <a:normAutofit fontScale="92500" lnSpcReduction="10000"/>
          </a:bodyPr>
          <a:lstStyle/>
          <a:p>
            <a:pPr>
              <a:buNone/>
            </a:pPr>
            <a:r>
              <a:rPr lang="el-GR" sz="2000" dirty="0" smtClean="0"/>
              <a:t>Η σημασία να είναι κανείς σοβαρός - Μέρος Α‘</a:t>
            </a:r>
            <a:endParaRPr lang="en-US" sz="2000" dirty="0" smtClean="0"/>
          </a:p>
          <a:p>
            <a:pPr>
              <a:buNone/>
            </a:pPr>
            <a:r>
              <a:rPr lang="en-US" sz="2000" dirty="0" smtClean="0">
                <a:hlinkClick r:id="rId4"/>
              </a:rPr>
              <a:t>http://www.dailymotion.com/video/x12jmo3_%CE%B7-%CF%83%CE%B7%CE%BC%CE%B1%CF%83%CE%AF%CE%B1-%CE%BD%CE%B1-%CE%B5%CE%AF%CE%BD%CE%B1%CE%B9-%CE%BA%CE%B1%CE%BD%CE%B5%CE%AF%CF%82-%CF%83%CE%BF%CE%B2%CE%B1%CF%81%CF%8C%CF%82-%CE%BC%CE%AD%CF%81%CE%BF%CF%82-%CE%B1_creation </a:t>
            </a:r>
            <a:r>
              <a:rPr lang="en-US" sz="2000" dirty="0" smtClean="0">
                <a:solidFill>
                  <a:srgbClr val="0070C0"/>
                </a:solidFill>
              </a:rPr>
              <a:t>Sept. 16, 2014</a:t>
            </a:r>
            <a:endParaRPr lang="en-US" sz="2000" dirty="0" smtClean="0"/>
          </a:p>
          <a:p>
            <a:pPr>
              <a:buNone/>
            </a:pPr>
            <a:endParaRPr lang="en-US" sz="2000" dirty="0" smtClean="0"/>
          </a:p>
          <a:p>
            <a:pPr>
              <a:buNone/>
            </a:pPr>
            <a:r>
              <a:rPr lang="en-US" sz="2000" dirty="0" smtClean="0"/>
              <a:t> </a:t>
            </a:r>
            <a:r>
              <a:rPr lang="el-GR" sz="2000" dirty="0" smtClean="0"/>
              <a:t>Η σημασία να είναι κανείς σοβαρός - Μέρος Β‘</a:t>
            </a:r>
            <a:endParaRPr lang="en-US" sz="2000" dirty="0" smtClean="0"/>
          </a:p>
          <a:p>
            <a:pPr>
              <a:buNone/>
            </a:pPr>
            <a:r>
              <a:rPr lang="en-US" sz="2000" dirty="0" smtClean="0">
                <a:hlinkClick r:id="rId5"/>
              </a:rPr>
              <a:t>http://www.dailymotion.com/video/x12jpvl_%CE%B7-%CF%83%CE%B7%CE%BC%CE%B1%CF%83%CE%AF%CE%B1-%CE%BD%CE%B1-%CE%B5%CE%AF%CE%BD%CE%B1%CE%B9-%CE%BA%CE%B1%CE%BD%CE%B5%CE%AF%CF%82-%CF%83%CE%BF%CE%B2%CE%B1%CF%81%CF%8C%CF%82-%CE%BC%CE%AD%CF%81%CE%BF%CF%82-%CE%B2_creation </a:t>
            </a:r>
            <a:r>
              <a:rPr lang="en-US" sz="2000" dirty="0" smtClean="0">
                <a:solidFill>
                  <a:srgbClr val="0070C0"/>
                </a:solidFill>
              </a:rPr>
              <a:t>Sept. 16, 2014</a:t>
            </a:r>
            <a:endParaRPr lang="en-US" sz="2000" dirty="0" smtClean="0"/>
          </a:p>
          <a:p>
            <a:pPr>
              <a:buNone/>
            </a:pPr>
            <a:endParaRPr lang="en-US" sz="2000" dirty="0" smtClean="0"/>
          </a:p>
          <a:p>
            <a:pPr>
              <a:buNone/>
            </a:pPr>
            <a:endParaRPr lang="el-GR" sz="2000" dirty="0" smtClean="0"/>
          </a:p>
        </p:txBody>
      </p:sp>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Unit </a:t>
            </a:r>
            <a:r>
              <a:rPr lang="el-GR" sz="4000" dirty="0" smtClean="0">
                <a:solidFill>
                  <a:schemeClr val="accent1"/>
                </a:solidFill>
              </a:rPr>
              <a:t>4</a:t>
            </a:r>
            <a:r>
              <a:rPr lang="en-US" sz="4000" dirty="0" smtClean="0">
                <a:solidFill>
                  <a:schemeClr val="accent1"/>
                </a:solidFill>
              </a:rPr>
              <a:t> has…</a:t>
            </a:r>
            <a:endParaRPr lang="el-GR" sz="4000" dirty="0">
              <a:solidFill>
                <a:schemeClr val="accent1"/>
              </a:solidFill>
            </a:endParaRPr>
          </a:p>
        </p:txBody>
      </p:sp>
      <p:sp>
        <p:nvSpPr>
          <p:cNvPr id="3" name="Content Placeholder 2"/>
          <p:cNvSpPr>
            <a:spLocks noGrp="1"/>
          </p:cNvSpPr>
          <p:nvPr>
            <p:ph idx="1"/>
          </p:nvPr>
        </p:nvSpPr>
        <p:spPr>
          <a:xfrm>
            <a:off x="395536" y="2132856"/>
            <a:ext cx="8229600" cy="3917032"/>
          </a:xfrm>
        </p:spPr>
        <p:txBody>
          <a:bodyPr>
            <a:normAutofit/>
          </a:bodyPr>
          <a:lstStyle/>
          <a:p>
            <a:r>
              <a:rPr lang="en-US" dirty="0" smtClean="0"/>
              <a:t>enhanced translator trainees’ awareness of shifting verbal communication styles in performance translation as time passes by</a:t>
            </a:r>
          </a:p>
          <a:p>
            <a:r>
              <a:rPr lang="en-US" dirty="0" smtClean="0"/>
              <a:t>raised awareness of the potential of language research to trace and measure shifting verbal communication preference across times.</a:t>
            </a:r>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Texts</a:t>
            </a:r>
            <a:endParaRPr lang="el-GR" sz="4000" dirty="0">
              <a:solidFill>
                <a:schemeClr val="accent1"/>
              </a:solidFill>
            </a:endParaRPr>
          </a:p>
        </p:txBody>
      </p:sp>
      <p:sp>
        <p:nvSpPr>
          <p:cNvPr id="3" name="Content Placeholder 2"/>
          <p:cNvSpPr>
            <a:spLocks noGrp="1"/>
          </p:cNvSpPr>
          <p:nvPr>
            <p:ph idx="1"/>
          </p:nvPr>
        </p:nvSpPr>
        <p:spPr>
          <a:xfrm>
            <a:off x="395536" y="2132856"/>
            <a:ext cx="8229600" cy="3917032"/>
          </a:xfrm>
        </p:spPr>
        <p:txBody>
          <a:bodyPr>
            <a:normAutofit fontScale="70000" lnSpcReduction="20000"/>
          </a:bodyPr>
          <a:lstStyle/>
          <a:p>
            <a:r>
              <a:rPr lang="en-US" dirty="0" smtClean="0"/>
              <a:t>Wilde, Oscar. 2005. </a:t>
            </a:r>
            <a:r>
              <a:rPr lang="en-US" i="1" dirty="0" smtClean="0"/>
              <a:t>The Importance of Being Earnest. Delaware: Prestwick.</a:t>
            </a:r>
          </a:p>
          <a:p>
            <a:r>
              <a:rPr lang="el-GR" dirty="0" smtClean="0"/>
              <a:t>Όσκαρ Γουάιλντ. 1989. Τι σημασία έχει να είναι κανείς σοβαρός. Αθήνα:</a:t>
            </a:r>
            <a:r>
              <a:rPr lang="en-US" dirty="0" smtClean="0"/>
              <a:t> </a:t>
            </a:r>
            <a:r>
              <a:rPr lang="el-GR" dirty="0" smtClean="0"/>
              <a:t>Γκοβόστης [Μετάφραση: Στάθης Σπηλιοτόπουλος]</a:t>
            </a:r>
          </a:p>
          <a:p>
            <a:r>
              <a:rPr lang="el-GR" i="1" dirty="0" smtClean="0"/>
              <a:t>Oscar Wilde 2006. Η σημασία να είσαι σοβαρός. </a:t>
            </a:r>
            <a:r>
              <a:rPr lang="el-GR" dirty="0" smtClean="0"/>
              <a:t>Αθήνα: Ηριδανός [Μετάφραση: Ερρίκος Μπελιές]</a:t>
            </a:r>
            <a:endParaRPr lang="en-US" dirty="0" smtClean="0"/>
          </a:p>
          <a:p>
            <a:r>
              <a:rPr lang="en-US" dirty="0" smtClean="0"/>
              <a:t>Leonard, Hugh. 1981. </a:t>
            </a:r>
            <a:r>
              <a:rPr lang="en-US" i="1" dirty="0" smtClean="0"/>
              <a:t>Da. </a:t>
            </a:r>
            <a:r>
              <a:rPr lang="en-US" dirty="0" smtClean="0"/>
              <a:t>Middlesex, England: Penguin. (1973)</a:t>
            </a:r>
          </a:p>
          <a:p>
            <a:r>
              <a:rPr lang="el-GR" dirty="0" smtClean="0"/>
              <a:t>Χιού Λέοναρντ. 1981. </a:t>
            </a:r>
            <a:r>
              <a:rPr lang="el-GR" i="1" dirty="0" smtClean="0"/>
              <a:t>Ντα. </a:t>
            </a:r>
            <a:r>
              <a:rPr lang="el-GR" dirty="0" smtClean="0"/>
              <a:t>Μεταφρ. Παύλος Μάτεσις. Αθήνα: Γνώση.</a:t>
            </a:r>
          </a:p>
          <a:p>
            <a:r>
              <a:rPr lang="el-GR" dirty="0" smtClean="0"/>
              <a:t>—. 2006. </a:t>
            </a:r>
            <a:r>
              <a:rPr lang="el-GR" i="1" dirty="0" smtClean="0"/>
              <a:t>Ντα. </a:t>
            </a:r>
            <a:r>
              <a:rPr lang="el-GR" dirty="0" smtClean="0"/>
              <a:t>Μεταφρ. Ερρίκος Μπελιές. (</a:t>
            </a:r>
            <a:r>
              <a:rPr lang="en-US" dirty="0" smtClean="0"/>
              <a:t>performance translation manuscript).</a:t>
            </a:r>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Unit 4: Video spot"/>
          <p:cNvSpPr>
            <a:spLocks noGrp="1"/>
          </p:cNvSpPr>
          <p:nvPr>
            <p:ph type="title"/>
          </p:nvPr>
        </p:nvSpPr>
        <p:spPr>
          <a:blipFill>
            <a:blip r:embed="rId5" cstate="print"/>
            <a:tile tx="0" ty="0" sx="100000" sy="100000" flip="none" algn="tl"/>
          </a:blipFill>
        </p:spPr>
        <p:txBody>
          <a:bodyPr/>
          <a:lstStyle/>
          <a:p>
            <a:r>
              <a:rPr lang="en-US" dirty="0" smtClean="0">
                <a:solidFill>
                  <a:srgbClr val="0070C0"/>
                </a:solidFill>
              </a:rPr>
              <a:t>Unit 4: Video spot</a:t>
            </a:r>
            <a:endParaRPr lang="el-GR" dirty="0">
              <a:solidFill>
                <a:srgbClr val="0070C0"/>
              </a:solidFill>
            </a:endParaRPr>
          </a:p>
        </p:txBody>
      </p:sp>
      <p:pic>
        <p:nvPicPr>
          <p:cNvPr id="5" name="Unit 4 video Sidirop" title="Unit 4: Video sp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6100" y="1600200"/>
            <a:ext cx="8051800" cy="4525963"/>
          </a:xfrm>
        </p:spPr>
      </p:pic>
    </p:spTree>
    <p:extLst>
      <p:ext uri="{BB962C8B-B14F-4D97-AF65-F5344CB8AC3E}">
        <p14:creationId xmlns:p14="http://schemas.microsoft.com/office/powerpoint/2010/main" val="349186079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
        <p:nvSpPr>
          <p:cNvPr id="6" name="Title 1"/>
          <p:cNvSpPr>
            <a:spLocks noGrp="1"/>
          </p:cNvSpPr>
          <p:nvPr>
            <p:ph type="title"/>
          </p:nvPr>
        </p:nvSpPr>
        <p:spPr>
          <a:xfrm>
            <a:off x="457200" y="274638"/>
            <a:ext cx="8229600" cy="106613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Χρηματοδότηση</a:t>
            </a:r>
          </a:p>
        </p:txBody>
      </p:sp>
    </p:spTree>
    <p:extLst>
      <p:ext uri="{BB962C8B-B14F-4D97-AF65-F5344CB8AC3E}">
        <p14:creationId xmlns:p14="http://schemas.microsoft.com/office/powerpoint/2010/main" val="39754340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722313" y="4406900"/>
            <a:ext cx="7772400" cy="1362075"/>
          </a:xfrm>
          <a:blipFill>
            <a:blip r:embed="rId3" cstate="print"/>
            <a:tile tx="0" ty="0" sx="100000" sy="100000" flip="none" algn="tl"/>
          </a:blipFill>
        </p:spPr>
        <p:txBody>
          <a:bodyPr vert="horz" lIns="91440" tIns="45720" rIns="91440" bIns="45720" rtlCol="0" anchor="ctr">
            <a:normAutofit/>
          </a:bodyPr>
          <a:lstStyle/>
          <a:p>
            <a:r>
              <a:rPr lang="el-GR" cap="none" dirty="0" smtClean="0">
                <a:solidFill>
                  <a:srgbClr val="0070C0"/>
                </a:solidFill>
              </a:rPr>
              <a:t>Σημειώματα</a:t>
            </a:r>
            <a:endParaRPr lang="el-GR" dirty="0">
              <a:solidFill>
                <a:srgbClr val="0070C0"/>
              </a:solidFill>
              <a:latin typeface="+mn-lt"/>
            </a:endParaRPr>
          </a:p>
        </p:txBody>
      </p:sp>
      <p:sp>
        <p:nvSpPr>
          <p:cNvPr id="7" name="Text Placeholder 4"/>
          <p:cNvSpPr>
            <a:spLocks noGrp="1"/>
          </p:cNvSpPr>
          <p:nvPr>
            <p:ph type="body" idx="1"/>
          </p:nvPr>
        </p:nvSpPr>
        <p:spPr>
          <a:xfrm>
            <a:off x="722313" y="2906713"/>
            <a:ext cx="7772400" cy="1500187"/>
          </a:xfrm>
        </p:spPr>
        <p:txBody>
          <a:bodyPr/>
          <a:lstStyle/>
          <a:p>
            <a:endParaRPr lang="el-GR" dirty="0"/>
          </a:p>
        </p:txBody>
      </p:sp>
    </p:spTree>
    <p:extLst>
      <p:ext uri="{BB962C8B-B14F-4D97-AF65-F5344CB8AC3E}">
        <p14:creationId xmlns:p14="http://schemas.microsoft.com/office/powerpoint/2010/main" val="3050984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74638"/>
            <a:ext cx="8208912"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Ιστορικού Εκδόσεων</a:t>
            </a:r>
            <a:r>
              <a:rPr lang="en-US" sz="4000" dirty="0">
                <a:solidFill>
                  <a:srgbClr val="0070C0"/>
                </a:solidFill>
              </a:rPr>
              <a:t> </a:t>
            </a:r>
            <a:r>
              <a:rPr lang="el-GR" sz="4000" dirty="0">
                <a:solidFill>
                  <a:srgbClr val="0070C0"/>
                </a:solidFill>
              </a:rPr>
              <a:t>Έργου</a:t>
            </a: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 --</a:t>
            </a:r>
            <a:endParaRPr lang="el-GR" sz="2000" dirty="0"/>
          </a:p>
          <a:p>
            <a:endParaRPr lang="el-GR" sz="2000" dirty="0"/>
          </a:p>
        </p:txBody>
      </p:sp>
    </p:spTree>
    <p:extLst>
      <p:ext uri="{BB962C8B-B14F-4D97-AF65-F5344CB8AC3E}">
        <p14:creationId xmlns:p14="http://schemas.microsoft.com/office/powerpoint/2010/main" val="13071727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Αναφοράς</a:t>
            </a:r>
          </a:p>
        </p:txBody>
      </p:sp>
      <p:sp>
        <p:nvSpPr>
          <p:cNvPr id="11" name="Content Placeholder 2"/>
          <p:cNvSpPr>
            <a:spLocks noGrp="1"/>
          </p:cNvSpPr>
          <p:nvPr>
            <p:ph idx="1"/>
          </p:nvPr>
        </p:nvSpPr>
        <p:spPr>
          <a:xfrm>
            <a:off x="457200" y="1600200"/>
            <a:ext cx="8229600" cy="4525963"/>
          </a:xfrm>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Μαρία Σιδηροπούλου. «</a:t>
            </a:r>
            <a:r>
              <a:rPr lang="el-GR" sz="2000" dirty="0"/>
              <a:t>Μετάφραση και Θέαμα</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4"/>
              </a:rPr>
              <a:t>http</a:t>
            </a:r>
            <a:r>
              <a:rPr lang="en-US" sz="2000" dirty="0">
                <a:hlinkClick r:id="rId4"/>
              </a:rPr>
              <a:t>://opencourses.uoa.gr/courses/ENL3</a:t>
            </a:r>
            <a:r>
              <a:rPr lang="en-US" sz="2000" dirty="0" smtClean="0">
                <a:hlinkClick r:id="rId4"/>
              </a:rPr>
              <a:t>/</a:t>
            </a:r>
            <a:r>
              <a:rPr lang="el-GR" sz="2000" dirty="0" smtClean="0"/>
              <a:t>.</a:t>
            </a:r>
          </a:p>
          <a:p>
            <a:pPr marL="0" indent="0">
              <a:buNone/>
            </a:pPr>
            <a:endParaRPr lang="el-GR" sz="2000" dirty="0"/>
          </a:p>
          <a:p>
            <a:endParaRPr lang="el-GR" sz="2000" dirty="0"/>
          </a:p>
        </p:txBody>
      </p:sp>
    </p:spTree>
    <p:extLst>
      <p:ext uri="{BB962C8B-B14F-4D97-AF65-F5344CB8AC3E}">
        <p14:creationId xmlns:p14="http://schemas.microsoft.com/office/powerpoint/2010/main" val="1155889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4000" dirty="0" smtClean="0">
                <a:solidFill>
                  <a:schemeClr val="accent1"/>
                </a:solidFill>
              </a:rPr>
              <a:t>Contents of unit </a:t>
            </a:r>
            <a:r>
              <a:rPr lang="el-GR" sz="4000" dirty="0" smtClean="0">
                <a:solidFill>
                  <a:schemeClr val="accent1"/>
                </a:solidFill>
              </a:rPr>
              <a:t>4</a:t>
            </a:r>
            <a:endParaRPr lang="el-GR" sz="4000" dirty="0">
              <a:solidFill>
                <a:schemeClr val="accent1"/>
              </a:solidFill>
            </a:endParaRPr>
          </a:p>
        </p:txBody>
      </p:sp>
      <p:sp>
        <p:nvSpPr>
          <p:cNvPr id="3" name="Content Placeholder 2"/>
          <p:cNvSpPr>
            <a:spLocks noGrp="1"/>
          </p:cNvSpPr>
          <p:nvPr>
            <p:ph idx="1"/>
          </p:nvPr>
        </p:nvSpPr>
        <p:spPr/>
        <p:txBody>
          <a:bodyPr>
            <a:normAutofit/>
          </a:bodyPr>
          <a:lstStyle/>
          <a:p>
            <a:r>
              <a:rPr lang="en-US" sz="2800" dirty="0" smtClean="0"/>
              <a:t>Intercultural aspects of verbal style: high- vs. low-context (</a:t>
            </a:r>
            <a:r>
              <a:rPr lang="en-US" sz="2800" dirty="0" err="1" smtClean="0"/>
              <a:t>Katan</a:t>
            </a:r>
            <a:r>
              <a:rPr lang="en-US" sz="2800" dirty="0" smtClean="0"/>
              <a:t> 1999)</a:t>
            </a:r>
          </a:p>
          <a:p>
            <a:r>
              <a:rPr lang="en-US" sz="2800" dirty="0" smtClean="0"/>
              <a:t>framing by selective appropriation</a:t>
            </a:r>
          </a:p>
          <a:p>
            <a:r>
              <a:rPr lang="en-US" sz="2800" dirty="0" smtClean="0"/>
              <a:t>four verbal communication style dimensions: direct-indirect, elaborate-succinct, personal-contextual, instrumental-affective styles (</a:t>
            </a:r>
            <a:r>
              <a:rPr lang="en-US" sz="2800" dirty="0" err="1" smtClean="0"/>
              <a:t>Gudykunst</a:t>
            </a:r>
            <a:r>
              <a:rPr lang="en-US" sz="2800" dirty="0" smtClean="0"/>
              <a:t> and Ting-Toomey 1988)</a:t>
            </a:r>
          </a:p>
          <a:p>
            <a:r>
              <a:rPr lang="en-US" sz="2800" dirty="0" smtClean="0"/>
              <a:t>Patterns of linguistic </a:t>
            </a:r>
            <a:r>
              <a:rPr lang="en-US" sz="2800" dirty="0" err="1" smtClean="0"/>
              <a:t>behaviour</a:t>
            </a:r>
            <a:r>
              <a:rPr lang="en-US" sz="2800" dirty="0" smtClean="0"/>
              <a:t> against native speaker insight</a:t>
            </a:r>
          </a:p>
          <a:p>
            <a:endParaRPr lang="en-US" sz="2800" dirty="0" smtClean="0"/>
          </a:p>
          <a:p>
            <a:endParaRPr lang="en-US" sz="2800" dirty="0" smtClean="0">
              <a:solidFill>
                <a:schemeClr val="tx2">
                  <a:lumMod val="60000"/>
                  <a:lumOff val="40000"/>
                </a:schemeClr>
              </a:solidFill>
            </a:endParaRPr>
          </a:p>
        </p:txBody>
      </p:sp>
    </p:spTree>
    <p:extLst>
      <p:ext uri="{BB962C8B-B14F-4D97-AF65-F5344CB8AC3E}">
        <p14:creationId xmlns:p14="http://schemas.microsoft.com/office/powerpoint/2010/main" val="3038295241"/>
      </p:ext>
    </p:extLst>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2008"/>
            <a:ext cx="8229600" cy="764704"/>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Αδειοδότησης</a:t>
            </a:r>
          </a:p>
        </p:txBody>
      </p:sp>
      <p:sp>
        <p:nvSpPr>
          <p:cNvPr id="7" name="Content Placeholder 2"/>
          <p:cNvSpPr>
            <a:spLocks noGrp="1"/>
          </p:cNvSpPr>
          <p:nvPr>
            <p:ph idx="1"/>
          </p:nvPr>
        </p:nvSpPr>
        <p:spPr>
          <a:xfrm>
            <a:off x="107504" y="836713"/>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8"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670" y="2492896"/>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2996952"/>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sz="1050"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416655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Διατήρηση Σημειωμάτων</a:t>
            </a:r>
          </a:p>
        </p:txBody>
      </p:sp>
      <p:sp>
        <p:nvSpPr>
          <p:cNvPr id="7" name="Content Placeholder 2"/>
          <p:cNvSpPr>
            <a:spLocks noGrp="1"/>
          </p:cNvSpPr>
          <p:nvPr>
            <p:ph idx="1"/>
          </p:nvPr>
        </p:nvSpPr>
        <p:spPr>
          <a:xfrm>
            <a:off x="457200" y="1600200"/>
            <a:ext cx="8229600" cy="4525963"/>
          </a:xfrm>
        </p:spPr>
        <p:txBody>
          <a:bodyPr>
            <a:normAutofit/>
          </a:bodyPr>
          <a:lstStyle/>
          <a:p>
            <a:pPr marL="0" indent="0">
              <a:buNone/>
            </a:pPr>
            <a:r>
              <a:rPr lang="el-GR" sz="2400" dirty="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Αναφοράς</a:t>
            </a:r>
          </a:p>
          <a:p>
            <a:pPr lvl="1">
              <a:buFont typeface="Wingdings" panose="05000000000000000000" pitchFamily="2" charset="2"/>
              <a:buChar char="§"/>
            </a:pPr>
            <a:r>
              <a:rPr lang="el-GR" sz="2000" dirty="0" smtClean="0"/>
              <a:t>το Σημείωμα </a:t>
            </a:r>
            <a:r>
              <a:rPr lang="el-GR" sz="2000" dirty="0" err="1" smtClean="0"/>
              <a:t>Αδειοδότησης</a:t>
            </a:r>
            <a:endParaRPr lang="el-GR" sz="2000" dirty="0" smtClean="0"/>
          </a:p>
          <a:p>
            <a:pPr lvl="1">
              <a:buFont typeface="Wingdings" panose="05000000000000000000" pitchFamily="2" charset="2"/>
              <a:buChar char="§"/>
            </a:pPr>
            <a:r>
              <a:rPr lang="el-GR" sz="2000" dirty="0" smtClean="0"/>
              <a:t>τη δήλωση Διατήρησης Σημειωμάτων</a:t>
            </a:r>
          </a:p>
          <a:p>
            <a:pPr lvl="1">
              <a:buFont typeface="Wingdings" panose="05000000000000000000" pitchFamily="2" charset="2"/>
              <a:buChar char="§"/>
            </a:pPr>
            <a:r>
              <a:rPr lang="el-GR" sz="2000" dirty="0" smtClean="0"/>
              <a:t>το Σημείωμα Χρήσης Έργων Τρίτων (εφόσον υπάρχει)</a:t>
            </a:r>
          </a:p>
          <a:p>
            <a:pPr marL="0" indent="0">
              <a:buNone/>
            </a:pPr>
            <a:r>
              <a:rPr lang="el-GR" sz="2400" dirty="0" smtClean="0"/>
              <a:t>μαζί με τους συνοδευόμενους </a:t>
            </a:r>
            <a:r>
              <a:rPr lang="el-GR" sz="2400" dirty="0" err="1" smtClean="0"/>
              <a:t>υπερσυνδέσμους</a:t>
            </a:r>
            <a:r>
              <a:rPr lang="el-GR" sz="2400" dirty="0" smtClean="0"/>
              <a:t>.</a:t>
            </a:r>
          </a:p>
          <a:p>
            <a:endParaRPr lang="el-GR" sz="2000" dirty="0"/>
          </a:p>
        </p:txBody>
      </p:sp>
    </p:spTree>
    <p:extLst>
      <p:ext uri="{BB962C8B-B14F-4D97-AF65-F5344CB8AC3E}">
        <p14:creationId xmlns:p14="http://schemas.microsoft.com/office/powerpoint/2010/main" val="30590215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dirty="0"/>
              <a:t>Εικόνα 1: </a:t>
            </a:r>
            <a:r>
              <a:rPr lang="en-US" sz="2000" dirty="0"/>
              <a:t>Book cover: </a:t>
            </a:r>
            <a:r>
              <a:rPr lang="en-US" sz="2000" dirty="0" err="1"/>
              <a:t>Sidiropoulou</a:t>
            </a:r>
            <a:r>
              <a:rPr lang="en-US" sz="2000" dirty="0"/>
              <a:t> Maria, 2012/2013, Translating Identities on Stage and Screen – Pragmatic perspectives and </a:t>
            </a:r>
            <a:r>
              <a:rPr lang="en-US" sz="2000" dirty="0" err="1"/>
              <a:t>discoursal</a:t>
            </a:r>
            <a:r>
              <a:rPr lang="en-US" sz="2000" dirty="0"/>
              <a:t> tendencies, Newcastle-upon-Tyne: Cambridge Scholars. Copyright © 2015 Cambridge Scholars Publishing. All rights reserved.</a:t>
            </a:r>
            <a:r>
              <a:rPr lang="el-GR" sz="2000" dirty="0"/>
              <a:t> </a:t>
            </a:r>
            <a:r>
              <a:rPr lang="en-US" sz="2000" dirty="0">
                <a:solidFill>
                  <a:srgbClr val="FF0000"/>
                </a:solidFill>
                <a:hlinkClick r:id="rId3"/>
              </a:rPr>
              <a:t>http://www.cambridgescholars.com/translating-identities-on-stage-and-screen-18</a:t>
            </a:r>
            <a:r>
              <a:rPr lang="en-US" sz="2000" dirty="0">
                <a:solidFill>
                  <a:srgbClr val="FF0000"/>
                </a:solidFill>
              </a:rPr>
              <a:t>.</a:t>
            </a:r>
            <a:r>
              <a:rPr lang="el-GR" sz="2000" dirty="0">
                <a:solidFill>
                  <a:srgbClr val="FF0000"/>
                </a:solidFill>
              </a:rPr>
              <a:t> </a:t>
            </a:r>
          </a:p>
          <a:p>
            <a:pPr marL="0" indent="0">
              <a:buNone/>
            </a:pPr>
            <a:r>
              <a:rPr lang="el-GR" sz="2000" dirty="0" smtClean="0"/>
              <a:t>Βίντεο </a:t>
            </a:r>
            <a:r>
              <a:rPr lang="el-GR" sz="2000" dirty="0" smtClean="0"/>
              <a:t>1: </a:t>
            </a:r>
            <a:r>
              <a:rPr lang="en-US" sz="2000" dirty="0" err="1" smtClean="0"/>
              <a:t>Sidiropoulou</a:t>
            </a:r>
            <a:r>
              <a:rPr lang="en-US" sz="2000" dirty="0"/>
              <a:t>, Maria, </a:t>
            </a:r>
            <a:r>
              <a:rPr lang="en-US" sz="2000" dirty="0" smtClean="0"/>
              <a:t>201</a:t>
            </a:r>
            <a:r>
              <a:rPr lang="el-GR" sz="2000" dirty="0" smtClean="0"/>
              <a:t>4</a:t>
            </a:r>
            <a:r>
              <a:rPr lang="en-US" sz="2000" dirty="0" smtClean="0"/>
              <a:t>, Translation and spectacle, Unit 4 </a:t>
            </a:r>
            <a:r>
              <a:rPr lang="en-US" sz="2000" dirty="0" smtClean="0"/>
              <a:t>. </a:t>
            </a:r>
            <a:r>
              <a:rPr lang="el-GR" sz="2000" dirty="0" smtClean="0"/>
              <a:t> </a:t>
            </a:r>
            <a:r>
              <a:rPr lang="el-GR" sz="2000" dirty="0" smtClean="0"/>
              <a:t>Άδεια </a:t>
            </a:r>
            <a:r>
              <a:rPr lang="el-GR" sz="2000" dirty="0"/>
              <a:t>χρήσης </a:t>
            </a:r>
            <a:r>
              <a:rPr lang="el-GR" sz="2000" dirty="0" err="1"/>
              <a:t>Creative</a:t>
            </a:r>
            <a:r>
              <a:rPr lang="el-GR" sz="2000" dirty="0"/>
              <a:t> </a:t>
            </a:r>
            <a:r>
              <a:rPr lang="el-GR" sz="2000" dirty="0" err="1"/>
              <a:t>Commons</a:t>
            </a:r>
            <a:r>
              <a:rPr lang="el-GR" sz="2000" dirty="0"/>
              <a:t> Αναφορά, Μη Εμπορική Χρήση Παρόμοια Διανομή 4.0 [1] ή μεταγενέστερη, Διεθνής </a:t>
            </a:r>
            <a:r>
              <a:rPr lang="el-GR" sz="2000" dirty="0" smtClean="0"/>
              <a:t>Έκδοση</a:t>
            </a:r>
            <a:r>
              <a:rPr lang="en-US" sz="2000" dirty="0" smtClean="0"/>
              <a:t>.</a:t>
            </a:r>
            <a:endParaRPr lang="el-GR" sz="2000" dirty="0"/>
          </a:p>
        </p:txBody>
      </p:sp>
      <p:sp>
        <p:nvSpPr>
          <p:cNvPr id="5" name="Title 1"/>
          <p:cNvSpPr>
            <a:spLocks noGrp="1"/>
          </p:cNvSpPr>
          <p:nvPr>
            <p:ph type="title"/>
          </p:nvPr>
        </p:nvSpPr>
        <p:spPr>
          <a:xfrm>
            <a:off x="467544" y="269776"/>
            <a:ext cx="8208912" cy="114300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Χρήσης Έργων </a:t>
            </a:r>
            <a:r>
              <a:rPr lang="el-GR" sz="4000" dirty="0" smtClean="0">
                <a:solidFill>
                  <a:srgbClr val="0070C0"/>
                </a:solidFill>
              </a:rPr>
              <a:t>Τρίτων</a:t>
            </a:r>
            <a:endParaRPr lang="el-GR" sz="4000" dirty="0">
              <a:solidFill>
                <a:srgbClr val="0070C0"/>
              </a:solidFill>
            </a:endParaRPr>
          </a:p>
        </p:txBody>
      </p:sp>
    </p:spTree>
    <p:extLst>
      <p:ext uri="{BB962C8B-B14F-4D97-AF65-F5344CB8AC3E}">
        <p14:creationId xmlns:p14="http://schemas.microsoft.com/office/powerpoint/2010/main" val="4079407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971600" y="548680"/>
            <a:ext cx="4320480" cy="1143000"/>
          </a:xfrm>
          <a:blipFill>
            <a:blip r:embed="rId3" cstate="print"/>
            <a:tile tx="0" ty="0" sx="100000" sy="100000" flip="none" algn="tl"/>
          </a:blipFill>
        </p:spPr>
        <p:txBody>
          <a:bodyPr>
            <a:noAutofit/>
          </a:bodyPr>
          <a:lstStyle/>
          <a:p>
            <a:r>
              <a:rPr lang="en-US" sz="4000" dirty="0" smtClean="0">
                <a:solidFill>
                  <a:schemeClr val="tx2">
                    <a:lumMod val="60000"/>
                    <a:lumOff val="40000"/>
                  </a:schemeClr>
                </a:solidFill>
              </a:rPr>
              <a:t>‘</a:t>
            </a:r>
            <a:r>
              <a:rPr lang="el-GR" sz="4000" dirty="0" smtClean="0">
                <a:solidFill>
                  <a:schemeClr val="tx2">
                    <a:lumMod val="60000"/>
                    <a:lumOff val="40000"/>
                  </a:schemeClr>
                </a:solidFill>
              </a:rPr>
              <a:t>Συγγενής ανθρωπολογία</a:t>
            </a:r>
            <a:r>
              <a:rPr lang="en-US" sz="4000" dirty="0" smtClean="0">
                <a:solidFill>
                  <a:schemeClr val="tx2">
                    <a:lumMod val="60000"/>
                    <a:lumOff val="40000"/>
                  </a:schemeClr>
                </a:solidFill>
              </a:rPr>
              <a:t>’ 1/2</a:t>
            </a:r>
            <a:endParaRPr lang="el-GR" sz="4000" b="1" dirty="0">
              <a:solidFill>
                <a:schemeClr val="tx2">
                  <a:lumMod val="60000"/>
                  <a:lumOff val="40000"/>
                </a:schemeClr>
              </a:solidFill>
            </a:endParaRPr>
          </a:p>
        </p:txBody>
      </p:sp>
      <p:sp>
        <p:nvSpPr>
          <p:cNvPr id="8" name="Θέση περιεχομένου 7"/>
          <p:cNvSpPr>
            <a:spLocks noGrp="1"/>
          </p:cNvSpPr>
          <p:nvPr>
            <p:ph idx="1"/>
          </p:nvPr>
        </p:nvSpPr>
        <p:spPr>
          <a:xfrm>
            <a:off x="323528" y="1988840"/>
            <a:ext cx="8435280" cy="4205064"/>
          </a:xfrm>
        </p:spPr>
        <p:txBody>
          <a:bodyPr>
            <a:noAutofit/>
          </a:bodyPr>
          <a:lstStyle/>
          <a:p>
            <a:pPr>
              <a:buNone/>
            </a:pPr>
            <a:r>
              <a:rPr lang="el-GR" sz="2000" dirty="0" smtClean="0"/>
              <a:t>Του </a:t>
            </a:r>
            <a:r>
              <a:rPr lang="el-GR" sz="2000" b="1" dirty="0" smtClean="0"/>
              <a:t>Κώστα Γεωργουσόπουλου</a:t>
            </a:r>
            <a:r>
              <a:rPr lang="el-GR" sz="2000" dirty="0" smtClean="0"/>
              <a:t>, ΤΑ ΝΕΑ: Δευτέρα 2 Φεβρουαρίου 2009</a:t>
            </a:r>
          </a:p>
          <a:p>
            <a:pPr>
              <a:buNone/>
            </a:pPr>
            <a:r>
              <a:rPr lang="el-GR" sz="2000" dirty="0" smtClean="0"/>
              <a:t>Το ιρλανδικό θέατρο, </a:t>
            </a:r>
            <a:r>
              <a:rPr lang="en-US" sz="2000" dirty="0" smtClean="0"/>
              <a:t>…</a:t>
            </a:r>
            <a:r>
              <a:rPr lang="el-GR" sz="2000" dirty="0" smtClean="0"/>
              <a:t>συγγένεια με τα ελληνικά ήθη</a:t>
            </a:r>
            <a:r>
              <a:rPr lang="en-US" sz="2000" dirty="0" smtClean="0"/>
              <a:t>…</a:t>
            </a:r>
            <a:r>
              <a:rPr lang="el-GR" sz="2000" dirty="0" smtClean="0"/>
              <a:t>Είναι δυσερμήνευτη η συγγένεια, γιατί εκτός από το γεωγραφικό κενό που μεσολαβεί ανάμεσα στις δύο χώρες, υπάρχει και η βασική διαφορά του θρησκευτικού υπεδάφους, η τελείως διαφορετική ηθική ματιά ανάμεσα στον καθολικισμό και την ορθοδοξία. </a:t>
            </a:r>
            <a:r>
              <a:rPr lang="en-US" sz="2000" dirty="0" smtClean="0"/>
              <a:t>…</a:t>
            </a:r>
            <a:endParaRPr lang="el-GR" sz="2000" dirty="0" smtClean="0"/>
          </a:p>
          <a:p>
            <a:pPr>
              <a:buNone/>
            </a:pPr>
            <a:r>
              <a:rPr lang="el-GR" sz="2000" dirty="0" smtClean="0"/>
              <a:t>Κι όμως η λατρεία προς τον παγανισμό που εντάσσεται και στους δύο λαούς μέσα στο χριστιανικό αλλότριο καθαυτό ήθος, η λατρεία προς την υπαίθρια ζωή, παρ΄ όλες τις κλιματικές διαφορές, η λατρεία προς το γλέντι και τους ομαδικούς χορούς, η λαϊκή θυμοσοφία αλλά και η απόλαυση και, θα έλεγα, η γεύση της γλώσσας και της αφήγησης, ακόμη και η σύμφυτη με την καθημερινή χρήση της γλώσσας ελευθεροστομία, κάνουν τους Έλληνες και τους Ιρλανδούς ξαδέρφια. </a:t>
            </a:r>
            <a:endParaRPr lang="en-US" sz="2000" dirty="0" smtClean="0"/>
          </a:p>
        </p:txBody>
      </p:sp>
      <p:pic>
        <p:nvPicPr>
          <p:cNvPr id="4" name="Picture 3" descr="https://encrypted-tbn2.gstatic.com/images?q=tbn:ANd9GcTGKLfqHu_xND-F8zruaoehAwPH_kgZwp7ILRBMwM4zUYaCwO_c"/>
          <p:cNvPicPr/>
          <p:nvPr/>
        </p:nvPicPr>
        <p:blipFill>
          <a:blip r:embed="rId4" cstate="print"/>
          <a:srcRect/>
          <a:stretch>
            <a:fillRect/>
          </a:stretch>
        </p:blipFill>
        <p:spPr bwMode="auto">
          <a:xfrm>
            <a:off x="5436096" y="548680"/>
            <a:ext cx="2160240" cy="1368152"/>
          </a:xfrm>
          <a:prstGeom prst="rect">
            <a:avLst/>
          </a:prstGeom>
          <a:noFill/>
          <a:ln w="9525">
            <a:noFill/>
            <a:miter lim="800000"/>
            <a:headEnd/>
            <a:tailEnd/>
          </a:ln>
        </p:spPr>
      </p:pic>
    </p:spTree>
    <p:extLst>
      <p:ext uri="{BB962C8B-B14F-4D97-AF65-F5344CB8AC3E}">
        <p14:creationId xmlns:p14="http://schemas.microsoft.com/office/powerpoint/2010/main" val="1330303003"/>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971600" y="548680"/>
            <a:ext cx="4320480" cy="1143000"/>
          </a:xfrm>
          <a:blipFill>
            <a:blip r:embed="rId3" cstate="print"/>
            <a:tile tx="0" ty="0" sx="100000" sy="100000" flip="none" algn="tl"/>
          </a:blipFill>
        </p:spPr>
        <p:txBody>
          <a:bodyPr>
            <a:noAutofit/>
          </a:bodyPr>
          <a:lstStyle/>
          <a:p>
            <a:r>
              <a:rPr lang="en-US" sz="4000" dirty="0" smtClean="0">
                <a:solidFill>
                  <a:schemeClr val="tx2">
                    <a:lumMod val="60000"/>
                    <a:lumOff val="40000"/>
                  </a:schemeClr>
                </a:solidFill>
              </a:rPr>
              <a:t>‘</a:t>
            </a:r>
            <a:r>
              <a:rPr lang="el-GR" sz="4000" dirty="0" smtClean="0">
                <a:solidFill>
                  <a:schemeClr val="tx2">
                    <a:lumMod val="60000"/>
                    <a:lumOff val="40000"/>
                  </a:schemeClr>
                </a:solidFill>
              </a:rPr>
              <a:t>Συγγενής ανθρωπολογία</a:t>
            </a:r>
            <a:r>
              <a:rPr lang="en-US" sz="4000" dirty="0" smtClean="0">
                <a:solidFill>
                  <a:schemeClr val="tx2">
                    <a:lumMod val="60000"/>
                    <a:lumOff val="40000"/>
                  </a:schemeClr>
                </a:solidFill>
              </a:rPr>
              <a:t>’ 2/2</a:t>
            </a:r>
            <a:endParaRPr lang="el-GR" sz="4000" b="1" dirty="0">
              <a:solidFill>
                <a:schemeClr val="tx2">
                  <a:lumMod val="60000"/>
                  <a:lumOff val="40000"/>
                </a:schemeClr>
              </a:solidFill>
            </a:endParaRPr>
          </a:p>
        </p:txBody>
      </p:sp>
      <p:sp>
        <p:nvSpPr>
          <p:cNvPr id="8" name="Θέση περιεχομένου 7"/>
          <p:cNvSpPr>
            <a:spLocks noGrp="1"/>
          </p:cNvSpPr>
          <p:nvPr>
            <p:ph idx="1"/>
          </p:nvPr>
        </p:nvSpPr>
        <p:spPr>
          <a:xfrm>
            <a:off x="323528" y="1932856"/>
            <a:ext cx="8435280" cy="4664496"/>
          </a:xfrm>
        </p:spPr>
        <p:txBody>
          <a:bodyPr>
            <a:noAutofit/>
          </a:bodyPr>
          <a:lstStyle/>
          <a:p>
            <a:pPr>
              <a:buNone/>
            </a:pPr>
            <a:r>
              <a:rPr lang="el-GR" sz="2000" dirty="0" smtClean="0"/>
              <a:t>Του </a:t>
            </a:r>
            <a:r>
              <a:rPr lang="el-GR" sz="2000" b="1" dirty="0" smtClean="0"/>
              <a:t>Κώστα Γεωργουσόπουλου</a:t>
            </a:r>
            <a:r>
              <a:rPr lang="el-GR" sz="2000" dirty="0" smtClean="0"/>
              <a:t>, </a:t>
            </a:r>
            <a:r>
              <a:rPr lang="el-GR" sz="1800" dirty="0" smtClean="0"/>
              <a:t>ΤΑ ΝΕΑ: Δευτέρα 2 Φεβρουαρίου 2009</a:t>
            </a:r>
            <a:r>
              <a:rPr lang="en-US" sz="1800" dirty="0" smtClean="0"/>
              <a:t> (</a:t>
            </a:r>
            <a:r>
              <a:rPr lang="el-GR" sz="1800" dirty="0" smtClean="0"/>
              <a:t>συνέχεια)</a:t>
            </a:r>
          </a:p>
          <a:p>
            <a:pPr>
              <a:buNone/>
            </a:pPr>
            <a:r>
              <a:rPr lang="el-GR" sz="2000" dirty="0" smtClean="0"/>
              <a:t>...</a:t>
            </a:r>
            <a:r>
              <a:rPr lang="el-GR" sz="2000" b="1" dirty="0" smtClean="0"/>
              <a:t>Ένα άλλο </a:t>
            </a:r>
            <a:r>
              <a:rPr lang="el-GR" sz="2000" dirty="0" smtClean="0"/>
              <a:t>υπόγειο ρεύμα που μας συνδέει με τον ιρλανδικό πολιτισμό, πράγμα που συμβαίνει και με τον ισπανικό και τον ιταλικό, είναι ο τρόπος που μαζί και συγχρόνως ανακαλύψαμε και αξιοποιήσαμε τα λαϊκά μας δρώμενα ... πηγή έμπνευσης μουσουργών, ποιητών, θεατρικών συγγραφέων κ.λπ. </a:t>
            </a:r>
          </a:p>
          <a:p>
            <a:pPr>
              <a:buNone/>
            </a:pPr>
            <a:r>
              <a:rPr lang="el-GR" sz="2000" dirty="0" smtClean="0"/>
              <a:t>Ό,τι έκανε σε μας εδώ το κίνημα του λαογραφισμού με ηγέτη και εμπνευστή του τον </a:t>
            </a:r>
            <a:r>
              <a:rPr lang="el-GR" sz="2000" b="1" dirty="0" smtClean="0"/>
              <a:t>Νικόλαο Πολίτη</a:t>
            </a:r>
            <a:r>
              <a:rPr lang="el-GR" sz="2000" dirty="0" smtClean="0"/>
              <a:t>, στην Ισπανία κινητοποίησε τον φιλόσοφο </a:t>
            </a:r>
            <a:r>
              <a:rPr lang="el-GR" sz="2000" b="1" dirty="0" smtClean="0"/>
              <a:t>Ουναμούνο</a:t>
            </a:r>
            <a:r>
              <a:rPr lang="el-GR" sz="2000" dirty="0" smtClean="0"/>
              <a:t>, τον συνθέτη </a:t>
            </a:r>
            <a:r>
              <a:rPr lang="el-GR" sz="2000" b="1" dirty="0" smtClean="0"/>
              <a:t>Ντε Φάλια</a:t>
            </a:r>
            <a:r>
              <a:rPr lang="el-GR" sz="2000" dirty="0" smtClean="0"/>
              <a:t>, τον </a:t>
            </a:r>
            <a:r>
              <a:rPr lang="el-GR" sz="2000" b="1" dirty="0" smtClean="0"/>
              <a:t>Λόρκα</a:t>
            </a:r>
            <a:r>
              <a:rPr lang="el-GR" sz="2000" dirty="0" smtClean="0"/>
              <a:t>, στην Ιταλία τον </a:t>
            </a:r>
            <a:r>
              <a:rPr lang="el-GR" sz="2000" b="1" dirty="0" smtClean="0"/>
              <a:t>Ντ΄ Ανούντσιο</a:t>
            </a:r>
            <a:r>
              <a:rPr lang="el-GR" sz="2000" dirty="0" smtClean="0"/>
              <a:t> και τον </a:t>
            </a:r>
            <a:r>
              <a:rPr lang="el-GR" sz="2000" b="1" dirty="0" smtClean="0"/>
              <a:t>Βάργκ</a:t>
            </a:r>
            <a:r>
              <a:rPr lang="el-GR" sz="2000" dirty="0" smtClean="0"/>
              <a:t>α και στην Ιρλανδία την ομάδα γύρω από τον μεγάλο ποιητή </a:t>
            </a:r>
            <a:r>
              <a:rPr lang="el-GR" sz="2000" b="1" dirty="0" smtClean="0"/>
              <a:t>Γέιτς</a:t>
            </a:r>
            <a:r>
              <a:rPr lang="el-GR" sz="2000" dirty="0" smtClean="0"/>
              <a:t>, τη </a:t>
            </a:r>
            <a:r>
              <a:rPr lang="el-GR" sz="2000" b="1" dirty="0" smtClean="0"/>
              <a:t>Λαίδη Γκρέγκορι</a:t>
            </a:r>
            <a:r>
              <a:rPr lang="el-GR" sz="2000" dirty="0" smtClean="0"/>
              <a:t>, τον </a:t>
            </a:r>
            <a:r>
              <a:rPr lang="el-GR" sz="2000" b="1" dirty="0" smtClean="0"/>
              <a:t>Σινγκ</a:t>
            </a:r>
            <a:r>
              <a:rPr lang="el-GR" sz="2000" dirty="0" smtClean="0"/>
              <a:t>, τον </a:t>
            </a:r>
            <a:r>
              <a:rPr lang="el-GR" sz="2000" b="1" dirty="0" smtClean="0"/>
              <a:t>Ο΄ Κέιζι</a:t>
            </a:r>
            <a:r>
              <a:rPr lang="el-GR" sz="2000" dirty="0" smtClean="0"/>
              <a:t>, τον </a:t>
            </a:r>
            <a:r>
              <a:rPr lang="el-GR" sz="2000" b="1" dirty="0" smtClean="0"/>
              <a:t>Ντίλαν Τόμας </a:t>
            </a:r>
            <a:r>
              <a:rPr lang="el-GR" sz="2000" dirty="0" smtClean="0"/>
              <a:t>(παράπλευρα). Με σημερινούς απόηχους τον </a:t>
            </a:r>
            <a:r>
              <a:rPr lang="el-GR" sz="2000" b="1" dirty="0" smtClean="0"/>
              <a:t>Χιου Λέοναρντ</a:t>
            </a:r>
            <a:r>
              <a:rPr lang="el-GR" sz="2000" dirty="0" smtClean="0"/>
              <a:t> («Ντα») τον </a:t>
            </a:r>
            <a:r>
              <a:rPr lang="el-GR" sz="2000" b="1" dirty="0" smtClean="0"/>
              <a:t>Μέρφι</a:t>
            </a:r>
            <a:r>
              <a:rPr lang="el-GR" sz="2000" dirty="0" smtClean="0"/>
              <a:t> και τον σπουδαίο </a:t>
            </a:r>
            <a:r>
              <a:rPr lang="el-GR" sz="2000" b="1" dirty="0" smtClean="0"/>
              <a:t>Φρίελ</a:t>
            </a:r>
            <a:r>
              <a:rPr lang="el-GR" sz="2000" dirty="0" smtClean="0"/>
              <a:t> («Ξεριζωμός» και τόσα άλλα στην Ελλάδα δημοφιλή).</a:t>
            </a:r>
          </a:p>
        </p:txBody>
      </p:sp>
      <p:pic>
        <p:nvPicPr>
          <p:cNvPr id="4" name="Picture 3" descr="https://encrypted-tbn2.gstatic.com/images?q=tbn:ANd9GcTGKLfqHu_xND-F8zruaoehAwPH_kgZwp7ILRBMwM4zUYaCwO_c"/>
          <p:cNvPicPr/>
          <p:nvPr/>
        </p:nvPicPr>
        <p:blipFill>
          <a:blip r:embed="rId4" cstate="print"/>
          <a:srcRect/>
          <a:stretch>
            <a:fillRect/>
          </a:stretch>
        </p:blipFill>
        <p:spPr bwMode="auto">
          <a:xfrm>
            <a:off x="5580112" y="548680"/>
            <a:ext cx="2520280" cy="1368152"/>
          </a:xfrm>
          <a:prstGeom prst="rect">
            <a:avLst/>
          </a:prstGeom>
          <a:noFill/>
          <a:ln w="9525">
            <a:noFill/>
            <a:miter lim="800000"/>
            <a:headEnd/>
            <a:tailEnd/>
          </a:ln>
        </p:spPr>
      </p:pic>
    </p:spTree>
    <p:extLst>
      <p:ext uri="{BB962C8B-B14F-4D97-AF65-F5344CB8AC3E}">
        <p14:creationId xmlns:p14="http://schemas.microsoft.com/office/powerpoint/2010/main" val="1330303003"/>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lumMod val="60000"/>
                    <a:lumOff val="40000"/>
                  </a:schemeClr>
                </a:solidFill>
              </a:rPr>
              <a:t>Greek versions of plays 1/2</a:t>
            </a:r>
            <a:br>
              <a:rPr lang="en-US" sz="3200" dirty="0" smtClean="0">
                <a:solidFill>
                  <a:schemeClr val="tx2">
                    <a:lumMod val="60000"/>
                    <a:lumOff val="40000"/>
                  </a:schemeClr>
                </a:solidFill>
              </a:rPr>
            </a:br>
            <a:r>
              <a:rPr lang="en-US" sz="3200" i="1" dirty="0" smtClean="0">
                <a:solidFill>
                  <a:schemeClr val="tx2">
                    <a:lumMod val="60000"/>
                    <a:lumOff val="40000"/>
                  </a:schemeClr>
                </a:solidFill>
              </a:rPr>
              <a:t>The Importance of Being Earnest</a:t>
            </a:r>
            <a:endParaRPr lang="el-GR" sz="3200" i="1" dirty="0">
              <a:solidFill>
                <a:schemeClr val="tx2">
                  <a:lumMod val="60000"/>
                  <a:lumOff val="40000"/>
                </a:schemeClr>
              </a:solidFill>
            </a:endParaRPr>
          </a:p>
        </p:txBody>
      </p:sp>
      <p:graphicFrame>
        <p:nvGraphicFramePr>
          <p:cNvPr id="7" name="Content Placeholder 6" descr="The Importance of Being Earnest" title="Greek versions of plays 1/2"/>
          <p:cNvGraphicFramePr>
            <a:graphicFrameLocks noGrp="1"/>
          </p:cNvGraphicFramePr>
          <p:nvPr>
            <p:ph sz="half" idx="1"/>
            <p:extLst>
              <p:ext uri="{D42A27DB-BD31-4B8C-83A1-F6EECF244321}">
                <p14:modId xmlns:p14="http://schemas.microsoft.com/office/powerpoint/2010/main" val="165733288"/>
              </p:ext>
            </p:extLst>
          </p:nvPr>
        </p:nvGraphicFramePr>
        <p:xfrm>
          <a:off x="683567" y="1700808"/>
          <a:ext cx="8064897" cy="3847215"/>
        </p:xfrm>
        <a:graphic>
          <a:graphicData uri="http://schemas.openxmlformats.org/drawingml/2006/table">
            <a:tbl>
              <a:tblPr firstRow="1" bandRow="1">
                <a:tableStyleId>{5C22544A-7EE6-4342-B048-85BDC9FD1C3A}</a:tableStyleId>
              </a:tblPr>
              <a:tblGrid>
                <a:gridCol w="648073"/>
                <a:gridCol w="3384376"/>
                <a:gridCol w="1584176"/>
                <a:gridCol w="2448272"/>
              </a:tblGrid>
              <a:tr h="841054">
                <a:tc>
                  <a:txBody>
                    <a:bodyPr/>
                    <a:lstStyle/>
                    <a:p>
                      <a:endParaRPr lang="el-GR" b="0" dirty="0"/>
                    </a:p>
                  </a:txBody>
                  <a:tcPr/>
                </a:tc>
                <a:tc>
                  <a:txBody>
                    <a:bodyPr/>
                    <a:lstStyle/>
                    <a:p>
                      <a:r>
                        <a:rPr lang="en-US" sz="2400" dirty="0" smtClean="0"/>
                        <a:t>Target title, year</a:t>
                      </a:r>
                      <a:endParaRPr lang="el-GR" sz="2400" dirty="0"/>
                    </a:p>
                  </a:txBody>
                  <a:tcPr/>
                </a:tc>
                <a:tc>
                  <a:txBody>
                    <a:bodyPr/>
                    <a:lstStyle/>
                    <a:p>
                      <a:r>
                        <a:rPr lang="en-US" sz="2400" dirty="0" smtClean="0"/>
                        <a:t>Publisher</a:t>
                      </a:r>
                      <a:r>
                        <a:rPr lang="el-GR" sz="2400" dirty="0" smtClean="0"/>
                        <a:t>/</a:t>
                      </a:r>
                      <a:r>
                        <a:rPr lang="en-US" sz="2400" kern="1200" baseline="0" dirty="0" smtClean="0">
                          <a:solidFill>
                            <a:schemeClr val="bg1"/>
                          </a:solidFill>
                          <a:latin typeface="+mn-lt"/>
                          <a:ea typeface="+mn-ea"/>
                          <a:cs typeface="+mn-cs"/>
                        </a:rPr>
                        <a:t>staged at </a:t>
                      </a:r>
                      <a:endParaRPr lang="el-GR" sz="2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Translator</a:t>
                      </a:r>
                    </a:p>
                  </a:txBody>
                  <a:tcPr/>
                </a:tc>
              </a:tr>
              <a:tr h="1451681">
                <a:tc>
                  <a:txBody>
                    <a:bodyPr/>
                    <a:lstStyle/>
                    <a:p>
                      <a:r>
                        <a:rPr lang="en-US" dirty="0" err="1" smtClean="0"/>
                        <a:t>TTa</a:t>
                      </a:r>
                      <a:endParaRPr lang="el-GR" dirty="0"/>
                    </a:p>
                  </a:txBody>
                  <a:tcPr/>
                </a:tc>
                <a:tc>
                  <a:txBody>
                    <a:bodyPr/>
                    <a:lstStyle/>
                    <a:p>
                      <a:r>
                        <a:rPr lang="el-GR" sz="2400" kern="1200" baseline="0" dirty="0" smtClean="0">
                          <a:solidFill>
                            <a:schemeClr val="dk1"/>
                          </a:solidFill>
                          <a:latin typeface="+mn-lt"/>
                          <a:ea typeface="+mn-ea"/>
                          <a:cs typeface="+mn-cs"/>
                        </a:rPr>
                        <a:t>Όσκαρ Γουάιλντ</a:t>
                      </a:r>
                      <a:r>
                        <a:rPr lang="el-GR" sz="2400" i="1" kern="1200" baseline="0" dirty="0" smtClean="0">
                          <a:solidFill>
                            <a:schemeClr val="dk1"/>
                          </a:solidFill>
                          <a:latin typeface="+mn-lt"/>
                          <a:ea typeface="+mn-ea"/>
                          <a:cs typeface="+mn-cs"/>
                        </a:rPr>
                        <a:t>, Τι σημασία έχει να είναι κανείς σοβαρός</a:t>
                      </a:r>
                      <a:r>
                        <a:rPr lang="en-US" sz="2400" i="1" kern="1200" baseline="0" dirty="0" smtClean="0">
                          <a:solidFill>
                            <a:schemeClr val="dk1"/>
                          </a:solidFill>
                          <a:latin typeface="+mn-lt"/>
                          <a:ea typeface="+mn-ea"/>
                          <a:cs typeface="+mn-cs"/>
                        </a:rPr>
                        <a:t> </a:t>
                      </a:r>
                      <a:r>
                        <a:rPr lang="el-GR" sz="2400" kern="1200" baseline="0" dirty="0" smtClean="0">
                          <a:solidFill>
                            <a:schemeClr val="dk1"/>
                          </a:solidFill>
                          <a:latin typeface="+mn-lt"/>
                          <a:ea typeface="+mn-ea"/>
                          <a:cs typeface="+mn-cs"/>
                        </a:rPr>
                        <a:t>1989</a:t>
                      </a:r>
                      <a:endParaRPr lang="el-GR" sz="2400" dirty="0"/>
                    </a:p>
                  </a:txBody>
                  <a:tcPr/>
                </a:tc>
                <a:tc>
                  <a:txBody>
                    <a:bodyPr/>
                    <a:lstStyle/>
                    <a:p>
                      <a:r>
                        <a:rPr lang="el-GR" sz="2400" kern="1200" baseline="0" dirty="0" smtClean="0">
                          <a:solidFill>
                            <a:schemeClr val="dk1"/>
                          </a:solidFill>
                          <a:latin typeface="+mn-lt"/>
                          <a:ea typeface="+mn-ea"/>
                          <a:cs typeface="+mn-cs"/>
                        </a:rPr>
                        <a:t>Γκοβόστης</a:t>
                      </a:r>
                      <a:endParaRPr lang="el-GR" sz="2400" dirty="0"/>
                    </a:p>
                  </a:txBody>
                  <a:tcPr/>
                </a:tc>
                <a:tc>
                  <a:txBody>
                    <a:bodyPr/>
                    <a:lstStyle/>
                    <a:p>
                      <a:r>
                        <a:rPr lang="el-GR" sz="2400" kern="1200" baseline="0" dirty="0" smtClean="0">
                          <a:solidFill>
                            <a:schemeClr val="dk1"/>
                          </a:solidFill>
                          <a:latin typeface="+mn-lt"/>
                          <a:ea typeface="+mn-ea"/>
                          <a:cs typeface="+mn-cs"/>
                        </a:rPr>
                        <a:t>Στάθης Σπηλιοτόπουλος</a:t>
                      </a:r>
                      <a:endParaRPr lang="en-US" sz="2400" kern="1200" baseline="0" dirty="0" smtClean="0">
                        <a:solidFill>
                          <a:schemeClr val="dk1"/>
                        </a:solidFill>
                        <a:latin typeface="+mn-lt"/>
                        <a:ea typeface="+mn-ea"/>
                        <a:cs typeface="+mn-cs"/>
                      </a:endParaRPr>
                    </a:p>
                  </a:txBody>
                  <a:tcPr/>
                </a:tc>
              </a:tr>
              <a:tr h="1451681">
                <a:tc>
                  <a:txBody>
                    <a:bodyPr/>
                    <a:lstStyle/>
                    <a:p>
                      <a:r>
                        <a:rPr lang="en-US" dirty="0" err="1" smtClean="0"/>
                        <a:t>TTb</a:t>
                      </a:r>
                      <a:endParaRPr lang="el-GR" dirty="0"/>
                    </a:p>
                  </a:txBody>
                  <a:tcPr/>
                </a:tc>
                <a:tc>
                  <a:txBody>
                    <a:bodyPr/>
                    <a:lstStyle/>
                    <a:p>
                      <a:r>
                        <a:rPr lang="el-GR" sz="2400" i="0" kern="1200" baseline="0" dirty="0" smtClean="0">
                          <a:solidFill>
                            <a:schemeClr val="dk1"/>
                          </a:solidFill>
                          <a:latin typeface="+mn-lt"/>
                          <a:ea typeface="+mn-ea"/>
                          <a:cs typeface="+mn-cs"/>
                        </a:rPr>
                        <a:t>Oscar Wilde, </a:t>
                      </a:r>
                      <a:r>
                        <a:rPr lang="el-GR" sz="2400" i="1" kern="1200" baseline="0" dirty="0" smtClean="0">
                          <a:solidFill>
                            <a:schemeClr val="dk1"/>
                          </a:solidFill>
                          <a:latin typeface="+mn-lt"/>
                          <a:ea typeface="+mn-ea"/>
                          <a:cs typeface="+mn-cs"/>
                        </a:rPr>
                        <a:t>Η σημασία να είσαι σοβαρός</a:t>
                      </a:r>
                      <a:r>
                        <a:rPr lang="en-US" sz="2400" i="1" kern="1200" baseline="0" dirty="0" smtClean="0">
                          <a:solidFill>
                            <a:schemeClr val="dk1"/>
                          </a:solidFill>
                          <a:latin typeface="+mn-lt"/>
                          <a:ea typeface="+mn-ea"/>
                          <a:cs typeface="+mn-cs"/>
                        </a:rPr>
                        <a:t> </a:t>
                      </a:r>
                      <a:r>
                        <a:rPr lang="en-US" sz="2400" i="0" kern="1200" baseline="0" dirty="0" smtClean="0">
                          <a:solidFill>
                            <a:schemeClr val="dk1"/>
                          </a:solidFill>
                          <a:latin typeface="+mn-lt"/>
                          <a:ea typeface="+mn-ea"/>
                          <a:cs typeface="+mn-cs"/>
                        </a:rPr>
                        <a:t>2006</a:t>
                      </a:r>
                      <a:endParaRPr lang="el-GR" sz="2400" i="0" dirty="0"/>
                    </a:p>
                  </a:txBody>
                  <a:tcPr/>
                </a:tc>
                <a:tc>
                  <a:txBody>
                    <a:bodyPr/>
                    <a:lstStyle/>
                    <a:p>
                      <a:r>
                        <a:rPr lang="el-GR" sz="2400" kern="1200" baseline="0" dirty="0" smtClean="0">
                          <a:solidFill>
                            <a:schemeClr val="dk1"/>
                          </a:solidFill>
                          <a:latin typeface="+mn-lt"/>
                          <a:ea typeface="+mn-ea"/>
                          <a:cs typeface="+mn-cs"/>
                        </a:rPr>
                        <a:t>Ηριδανός</a:t>
                      </a:r>
                      <a:endParaRPr lang="en-US" sz="2400" kern="1200" baseline="0" dirty="0" smtClean="0">
                        <a:solidFill>
                          <a:schemeClr val="dk1"/>
                        </a:solidFill>
                        <a:latin typeface="+mn-lt"/>
                        <a:ea typeface="+mn-ea"/>
                        <a:cs typeface="+mn-cs"/>
                      </a:endParaRPr>
                    </a:p>
                    <a:p>
                      <a:r>
                        <a:rPr lang="en-US" sz="2400" kern="1200" baseline="0" dirty="0" err="1" smtClean="0">
                          <a:solidFill>
                            <a:schemeClr val="dk1"/>
                          </a:solidFill>
                          <a:latin typeface="+mn-lt"/>
                          <a:ea typeface="+mn-ea"/>
                          <a:cs typeface="+mn-cs"/>
                        </a:rPr>
                        <a:t>Periakti</a:t>
                      </a:r>
                      <a:r>
                        <a:rPr lang="en-US" sz="2400" kern="1200" baseline="0" dirty="0" smtClean="0">
                          <a:solidFill>
                            <a:schemeClr val="dk1"/>
                          </a:solidFill>
                          <a:latin typeface="+mn-lt"/>
                          <a:ea typeface="+mn-ea"/>
                          <a:cs typeface="+mn-cs"/>
                        </a:rPr>
                        <a:t> Theatre</a:t>
                      </a:r>
                      <a:r>
                        <a:rPr lang="el-GR" sz="2400" kern="1200" baseline="0" dirty="0" smtClean="0">
                          <a:solidFill>
                            <a:schemeClr val="dk1"/>
                          </a:solidFill>
                          <a:latin typeface="+mn-lt"/>
                          <a:ea typeface="+mn-ea"/>
                          <a:cs typeface="+mn-cs"/>
                        </a:rPr>
                        <a:t> </a:t>
                      </a:r>
                      <a:r>
                        <a:rPr lang="en-US" sz="2400" kern="1200" baseline="0" dirty="0" smtClean="0">
                          <a:solidFill>
                            <a:schemeClr val="dk1"/>
                          </a:solidFill>
                          <a:latin typeface="+mn-lt"/>
                          <a:ea typeface="+mn-ea"/>
                          <a:cs typeface="+mn-cs"/>
                        </a:rPr>
                        <a:t>2010</a:t>
                      </a:r>
                      <a:endParaRPr lang="el-GR" sz="2400" dirty="0"/>
                    </a:p>
                  </a:txBody>
                  <a:tcPr/>
                </a:tc>
                <a:tc>
                  <a:txBody>
                    <a:bodyPr/>
                    <a:lstStyle/>
                    <a:p>
                      <a:r>
                        <a:rPr lang="el-GR" sz="2400" i="0" kern="1200" baseline="0" dirty="0" smtClean="0">
                          <a:solidFill>
                            <a:schemeClr val="dk1"/>
                          </a:solidFill>
                          <a:latin typeface="+mn-lt"/>
                          <a:ea typeface="+mn-ea"/>
                          <a:cs typeface="+mn-cs"/>
                        </a:rPr>
                        <a:t>Ερρίκος</a:t>
                      </a:r>
                    </a:p>
                    <a:p>
                      <a:r>
                        <a:rPr lang="el-GR" sz="2400" kern="1200" baseline="0" dirty="0" smtClean="0">
                          <a:solidFill>
                            <a:schemeClr val="dk1"/>
                          </a:solidFill>
                          <a:latin typeface="+mn-lt"/>
                          <a:ea typeface="+mn-ea"/>
                          <a:cs typeface="+mn-cs"/>
                        </a:rPr>
                        <a:t>Μπελιές</a:t>
                      </a:r>
                      <a:endParaRPr lang="en-US" sz="2400" kern="1200" baseline="0" dirty="0" smtClean="0">
                        <a:solidFill>
                          <a:schemeClr val="dk1"/>
                        </a:solidFill>
                        <a:latin typeface="+mn-lt"/>
                        <a:ea typeface="+mn-ea"/>
                        <a:cs typeface="+mn-cs"/>
                      </a:endParaRPr>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2">
                    <a:lumMod val="60000"/>
                    <a:lumOff val="40000"/>
                  </a:schemeClr>
                </a:solidFill>
              </a:rPr>
              <a:t>Greek versions of plays 2/2</a:t>
            </a:r>
            <a:br>
              <a:rPr lang="en-US" sz="3200" dirty="0" smtClean="0">
                <a:solidFill>
                  <a:schemeClr val="tx2">
                    <a:lumMod val="60000"/>
                    <a:lumOff val="40000"/>
                  </a:schemeClr>
                </a:solidFill>
              </a:rPr>
            </a:br>
            <a:r>
              <a:rPr lang="en-US" sz="3200" dirty="0" smtClean="0">
                <a:solidFill>
                  <a:schemeClr val="tx2">
                    <a:lumMod val="60000"/>
                    <a:lumOff val="40000"/>
                  </a:schemeClr>
                </a:solidFill>
              </a:rPr>
              <a:t>Hugh Leonard, </a:t>
            </a:r>
            <a:r>
              <a:rPr lang="en-US" sz="3200" i="1" dirty="0" err="1" smtClean="0">
                <a:solidFill>
                  <a:schemeClr val="tx2">
                    <a:lumMod val="60000"/>
                    <a:lumOff val="40000"/>
                  </a:schemeClr>
                </a:solidFill>
              </a:rPr>
              <a:t>Da</a:t>
            </a:r>
            <a:endParaRPr lang="el-GR" sz="3200" i="1" dirty="0">
              <a:solidFill>
                <a:schemeClr val="tx2">
                  <a:lumMod val="60000"/>
                  <a:lumOff val="40000"/>
                </a:schemeClr>
              </a:solidFill>
            </a:endParaRPr>
          </a:p>
        </p:txBody>
      </p:sp>
      <p:graphicFrame>
        <p:nvGraphicFramePr>
          <p:cNvPr id="4" name="Content Placeholder 6" descr="Hugh Leonard, Da" title="Greek versions of plays 2/2"/>
          <p:cNvGraphicFramePr>
            <a:graphicFrameLocks noGrp="1"/>
          </p:cNvGraphicFramePr>
          <p:nvPr>
            <p:ph sz="half" idx="1"/>
            <p:extLst>
              <p:ext uri="{D42A27DB-BD31-4B8C-83A1-F6EECF244321}">
                <p14:modId xmlns:p14="http://schemas.microsoft.com/office/powerpoint/2010/main" val="1188088478"/>
              </p:ext>
            </p:extLst>
          </p:nvPr>
        </p:nvGraphicFramePr>
        <p:xfrm>
          <a:off x="251520" y="1700808"/>
          <a:ext cx="7992890" cy="3854564"/>
        </p:xfrm>
        <a:graphic>
          <a:graphicData uri="http://schemas.openxmlformats.org/drawingml/2006/table">
            <a:tbl>
              <a:tblPr firstRow="1" bandRow="1">
                <a:tableStyleId>{5C22544A-7EE6-4342-B048-85BDC9FD1C3A}</a:tableStyleId>
              </a:tblPr>
              <a:tblGrid>
                <a:gridCol w="570921"/>
                <a:gridCol w="1589319"/>
                <a:gridCol w="4191252"/>
                <a:gridCol w="1641398"/>
              </a:tblGrid>
              <a:tr h="766171">
                <a:tc>
                  <a:txBody>
                    <a:bodyPr/>
                    <a:lstStyle/>
                    <a:p>
                      <a:endParaRPr lang="el-GR" b="0" dirty="0"/>
                    </a:p>
                  </a:txBody>
                  <a:tcPr/>
                </a:tc>
                <a:tc>
                  <a:txBody>
                    <a:bodyPr/>
                    <a:lstStyle/>
                    <a:p>
                      <a:r>
                        <a:rPr lang="en-US" sz="2400" dirty="0" smtClean="0"/>
                        <a:t>Target title year</a:t>
                      </a:r>
                      <a:endParaRPr lang="el-GR" sz="2400" dirty="0"/>
                    </a:p>
                  </a:txBody>
                  <a:tcPr/>
                </a:tc>
                <a:tc>
                  <a:txBody>
                    <a:bodyPr/>
                    <a:lstStyle/>
                    <a:p>
                      <a:r>
                        <a:rPr lang="en-US" sz="2400" dirty="0" smtClean="0"/>
                        <a:t>Publisher</a:t>
                      </a:r>
                      <a:r>
                        <a:rPr lang="el-GR" sz="2400" dirty="0" smtClean="0"/>
                        <a:t>/</a:t>
                      </a:r>
                      <a:r>
                        <a:rPr lang="en-US" sz="2400" kern="1200" baseline="0" dirty="0" smtClean="0">
                          <a:solidFill>
                            <a:schemeClr val="bg1"/>
                          </a:solidFill>
                          <a:latin typeface="+mn-lt"/>
                          <a:ea typeface="+mn-ea"/>
                          <a:cs typeface="+mn-cs"/>
                        </a:rPr>
                        <a:t>staged at </a:t>
                      </a:r>
                      <a:endParaRPr lang="el-GR"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Translator</a:t>
                      </a:r>
                    </a:p>
                  </a:txBody>
                  <a:tcPr/>
                </a:tc>
              </a:tr>
              <a:tr h="1310022">
                <a:tc>
                  <a:txBody>
                    <a:bodyPr/>
                    <a:lstStyle/>
                    <a:p>
                      <a:r>
                        <a:rPr lang="en-US" dirty="0" err="1" smtClean="0"/>
                        <a:t>TTa</a:t>
                      </a:r>
                      <a:endParaRPr lang="el-GR" dirty="0"/>
                    </a:p>
                  </a:txBody>
                  <a:tcPr/>
                </a:tc>
                <a:tc>
                  <a:txBody>
                    <a:bodyPr/>
                    <a:lstStyle/>
                    <a:p>
                      <a:r>
                        <a:rPr lang="el-GR" sz="2400" i="1" kern="1200" baseline="0" dirty="0" smtClean="0">
                          <a:solidFill>
                            <a:schemeClr val="dk1"/>
                          </a:solidFill>
                          <a:latin typeface="+mn-lt"/>
                          <a:ea typeface="+mn-ea"/>
                          <a:cs typeface="+mn-cs"/>
                        </a:rPr>
                        <a:t>Ντα. </a:t>
                      </a:r>
                      <a:r>
                        <a:rPr lang="el-GR" sz="2400" kern="1200" baseline="0" dirty="0" smtClean="0">
                          <a:solidFill>
                            <a:schemeClr val="dk1"/>
                          </a:solidFill>
                          <a:latin typeface="+mn-lt"/>
                          <a:ea typeface="+mn-ea"/>
                          <a:cs typeface="+mn-cs"/>
                        </a:rPr>
                        <a:t>1979</a:t>
                      </a:r>
                      <a:endParaRPr lang="el-GR" sz="2400" i="0" dirty="0"/>
                    </a:p>
                  </a:txBody>
                  <a:tcPr/>
                </a:tc>
                <a:tc>
                  <a:txBody>
                    <a:bodyPr/>
                    <a:lstStyle/>
                    <a:p>
                      <a:r>
                        <a:rPr lang="en-US" sz="2400" i="1" kern="1200" baseline="0" dirty="0" err="1" smtClean="0">
                          <a:solidFill>
                            <a:schemeClr val="dk1"/>
                          </a:solidFill>
                          <a:latin typeface="+mn-lt"/>
                          <a:ea typeface="+mn-ea"/>
                          <a:cs typeface="+mn-cs"/>
                        </a:rPr>
                        <a:t>Ellikino</a:t>
                      </a:r>
                      <a:r>
                        <a:rPr lang="en-US" sz="2400" i="1" kern="1200" baseline="0" dirty="0" smtClean="0">
                          <a:solidFill>
                            <a:schemeClr val="dk1"/>
                          </a:solidFill>
                          <a:latin typeface="+mn-lt"/>
                          <a:ea typeface="+mn-ea"/>
                          <a:cs typeface="+mn-cs"/>
                        </a:rPr>
                        <a:t> </a:t>
                      </a:r>
                      <a:r>
                        <a:rPr lang="en-US" sz="2400" i="1" kern="1200" baseline="0" dirty="0" err="1" smtClean="0">
                          <a:solidFill>
                            <a:schemeClr val="dk1"/>
                          </a:solidFill>
                          <a:latin typeface="+mn-lt"/>
                          <a:ea typeface="+mn-ea"/>
                          <a:cs typeface="+mn-cs"/>
                        </a:rPr>
                        <a:t>Laiko</a:t>
                      </a:r>
                      <a:r>
                        <a:rPr lang="en-US" sz="2400" i="1" kern="1200" baseline="0" dirty="0" smtClean="0">
                          <a:solidFill>
                            <a:schemeClr val="dk1"/>
                          </a:solidFill>
                          <a:latin typeface="+mn-lt"/>
                          <a:ea typeface="+mn-ea"/>
                          <a:cs typeface="+mn-cs"/>
                        </a:rPr>
                        <a:t> </a:t>
                      </a:r>
                      <a:r>
                        <a:rPr lang="en-US" sz="2400" i="1" kern="1200" baseline="0" dirty="0" err="1" smtClean="0">
                          <a:solidFill>
                            <a:schemeClr val="dk1"/>
                          </a:solidFill>
                          <a:latin typeface="+mn-lt"/>
                          <a:ea typeface="+mn-ea"/>
                          <a:cs typeface="+mn-cs"/>
                        </a:rPr>
                        <a:t>Theatro</a:t>
                      </a:r>
                      <a:r>
                        <a:rPr lang="en-US" sz="2400" i="1" kern="1200" baseline="0" dirty="0" smtClean="0">
                          <a:solidFill>
                            <a:schemeClr val="dk1"/>
                          </a:solidFill>
                          <a:latin typeface="+mn-lt"/>
                          <a:ea typeface="+mn-ea"/>
                          <a:cs typeface="+mn-cs"/>
                        </a:rPr>
                        <a:t>, </a:t>
                      </a:r>
                    </a:p>
                    <a:p>
                      <a:r>
                        <a:rPr lang="en-US" sz="2400" i="1" kern="1200" baseline="0" dirty="0" err="1" smtClean="0">
                          <a:solidFill>
                            <a:schemeClr val="dk1"/>
                          </a:solidFill>
                          <a:latin typeface="+mn-lt"/>
                          <a:ea typeface="+mn-ea"/>
                          <a:cs typeface="+mn-cs"/>
                        </a:rPr>
                        <a:t>Takis</a:t>
                      </a:r>
                      <a:r>
                        <a:rPr lang="en-US" sz="2400" i="1" kern="1200" baseline="0" dirty="0" smtClean="0">
                          <a:solidFill>
                            <a:schemeClr val="dk1"/>
                          </a:solidFill>
                          <a:latin typeface="+mn-lt"/>
                          <a:ea typeface="+mn-ea"/>
                          <a:cs typeface="+mn-cs"/>
                        </a:rPr>
                        <a:t> </a:t>
                      </a:r>
                      <a:r>
                        <a:rPr lang="en-US" sz="2400" i="1" kern="1200" baseline="0" dirty="0" err="1" smtClean="0">
                          <a:solidFill>
                            <a:schemeClr val="dk1"/>
                          </a:solidFill>
                          <a:latin typeface="+mn-lt"/>
                          <a:ea typeface="+mn-ea"/>
                          <a:cs typeface="+mn-cs"/>
                        </a:rPr>
                        <a:t>Mouzenidis</a:t>
                      </a:r>
                      <a:r>
                        <a:rPr lang="en-US" sz="2400" i="1" kern="1200" baseline="0" dirty="0" smtClean="0">
                          <a:solidFill>
                            <a:schemeClr val="dk1"/>
                          </a:solidFill>
                          <a:latin typeface="+mn-lt"/>
                          <a:ea typeface="+mn-ea"/>
                          <a:cs typeface="+mn-cs"/>
                        </a:rPr>
                        <a:t> </a:t>
                      </a:r>
                      <a:r>
                        <a:rPr lang="en-US" sz="2400" kern="1200" baseline="0" dirty="0" smtClean="0">
                          <a:solidFill>
                            <a:schemeClr val="dk1"/>
                          </a:solidFill>
                          <a:latin typeface="+mn-lt"/>
                          <a:ea typeface="+mn-ea"/>
                          <a:cs typeface="+mn-cs"/>
                        </a:rPr>
                        <a:t>directing, </a:t>
                      </a:r>
                    </a:p>
                    <a:p>
                      <a:r>
                        <a:rPr lang="en-US" sz="2400" kern="1200" baseline="0" dirty="0" smtClean="0">
                          <a:solidFill>
                            <a:schemeClr val="dk1"/>
                          </a:solidFill>
                          <a:latin typeface="+mn-lt"/>
                          <a:ea typeface="+mn-ea"/>
                          <a:cs typeface="+mn-cs"/>
                        </a:rPr>
                        <a:t>Manos </a:t>
                      </a:r>
                      <a:r>
                        <a:rPr lang="en-US" sz="2400" kern="1200" baseline="0" dirty="0" err="1" smtClean="0">
                          <a:solidFill>
                            <a:schemeClr val="dk1"/>
                          </a:solidFill>
                          <a:latin typeface="+mn-lt"/>
                          <a:ea typeface="+mn-ea"/>
                          <a:cs typeface="+mn-cs"/>
                        </a:rPr>
                        <a:t>Katrakis</a:t>
                      </a:r>
                      <a:r>
                        <a:rPr lang="en-US" sz="2400" kern="1200" baseline="0" dirty="0" smtClean="0">
                          <a:solidFill>
                            <a:schemeClr val="dk1"/>
                          </a:solidFill>
                          <a:latin typeface="+mn-lt"/>
                          <a:ea typeface="+mn-ea"/>
                          <a:cs typeface="+mn-cs"/>
                        </a:rPr>
                        <a:t> starring</a:t>
                      </a:r>
                      <a:endParaRPr lang="el-GR" sz="2400" dirty="0"/>
                    </a:p>
                  </a:txBody>
                  <a:tcPr/>
                </a:tc>
                <a:tc>
                  <a:txBody>
                    <a:bodyPr/>
                    <a:lstStyle/>
                    <a:p>
                      <a:r>
                        <a:rPr lang="el-GR" sz="2400" kern="1200" baseline="0" dirty="0" smtClean="0">
                          <a:solidFill>
                            <a:schemeClr val="dk1"/>
                          </a:solidFill>
                          <a:latin typeface="+mn-lt"/>
                          <a:ea typeface="+mn-ea"/>
                          <a:cs typeface="+mn-cs"/>
                        </a:rPr>
                        <a:t>Παύλος Μάτεσις</a:t>
                      </a:r>
                      <a:endParaRPr lang="en-US" sz="2400" kern="1200" baseline="0" dirty="0" smtClean="0">
                        <a:solidFill>
                          <a:schemeClr val="dk1"/>
                        </a:solidFill>
                        <a:latin typeface="+mn-lt"/>
                        <a:ea typeface="+mn-ea"/>
                        <a:cs typeface="+mn-cs"/>
                      </a:endParaRPr>
                    </a:p>
                  </a:txBody>
                  <a:tcPr/>
                </a:tc>
              </a:tr>
              <a:tr h="1721582">
                <a:tc>
                  <a:txBody>
                    <a:bodyPr/>
                    <a:lstStyle/>
                    <a:p>
                      <a:r>
                        <a:rPr lang="en-US" dirty="0" err="1" smtClean="0"/>
                        <a:t>TTb</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i="1" kern="1200" baseline="0" dirty="0" smtClean="0">
                          <a:solidFill>
                            <a:schemeClr val="dk1"/>
                          </a:solidFill>
                          <a:latin typeface="+mn-lt"/>
                          <a:ea typeface="+mn-ea"/>
                          <a:cs typeface="+mn-cs"/>
                        </a:rPr>
                        <a:t>Ντα. </a:t>
                      </a:r>
                      <a:r>
                        <a:rPr lang="en-US" sz="2400" i="1" kern="1200" baseline="0" dirty="0" smtClean="0">
                          <a:solidFill>
                            <a:schemeClr val="dk1"/>
                          </a:solidFill>
                          <a:latin typeface="+mn-lt"/>
                          <a:ea typeface="+mn-ea"/>
                          <a:cs typeface="+mn-cs"/>
                        </a:rPr>
                        <a:t>2006</a:t>
                      </a:r>
                      <a:endParaRPr lang="el-GR" sz="2400" dirty="0" smtClean="0"/>
                    </a:p>
                  </a:txBody>
                  <a:tcPr/>
                </a:tc>
                <a:tc>
                  <a:txBody>
                    <a:bodyPr/>
                    <a:lstStyle/>
                    <a:p>
                      <a:r>
                        <a:rPr lang="en-US" sz="2400" i="1" kern="1200" baseline="0" dirty="0" smtClean="0">
                          <a:solidFill>
                            <a:schemeClr val="dk1"/>
                          </a:solidFill>
                          <a:latin typeface="+mn-lt"/>
                          <a:ea typeface="+mn-ea"/>
                          <a:cs typeface="+mn-cs"/>
                        </a:rPr>
                        <a:t>Manuscript , </a:t>
                      </a:r>
                    </a:p>
                    <a:p>
                      <a:r>
                        <a:rPr lang="en-US" sz="2400" i="1" kern="1200" baseline="0" dirty="0" err="1" smtClean="0">
                          <a:solidFill>
                            <a:schemeClr val="dk1"/>
                          </a:solidFill>
                          <a:latin typeface="+mn-lt"/>
                          <a:ea typeface="+mn-ea"/>
                          <a:cs typeface="+mn-cs"/>
                        </a:rPr>
                        <a:t>Theatriki</a:t>
                      </a:r>
                      <a:r>
                        <a:rPr lang="en-US" sz="2400" i="1" kern="1200" baseline="0" dirty="0" smtClean="0">
                          <a:solidFill>
                            <a:schemeClr val="dk1"/>
                          </a:solidFill>
                          <a:latin typeface="+mn-lt"/>
                          <a:ea typeface="+mn-ea"/>
                          <a:cs typeface="+mn-cs"/>
                        </a:rPr>
                        <a:t> </a:t>
                      </a:r>
                      <a:r>
                        <a:rPr lang="en-US" sz="2400" i="1" kern="1200" baseline="0" dirty="0" err="1" smtClean="0">
                          <a:solidFill>
                            <a:schemeClr val="dk1"/>
                          </a:solidFill>
                          <a:latin typeface="+mn-lt"/>
                          <a:ea typeface="+mn-ea"/>
                          <a:cs typeface="+mn-cs"/>
                        </a:rPr>
                        <a:t>Diadromi</a:t>
                      </a:r>
                      <a:r>
                        <a:rPr lang="en-US" sz="2400" i="1" kern="1200" baseline="0" dirty="0" smtClean="0">
                          <a:solidFill>
                            <a:schemeClr val="dk1"/>
                          </a:solidFill>
                          <a:latin typeface="+mn-lt"/>
                          <a:ea typeface="+mn-ea"/>
                          <a:cs typeface="+mn-cs"/>
                        </a:rPr>
                        <a:t>, </a:t>
                      </a:r>
                    </a:p>
                    <a:p>
                      <a:r>
                        <a:rPr lang="en-US" sz="2400" kern="1200" baseline="0" dirty="0" err="1" smtClean="0">
                          <a:solidFill>
                            <a:schemeClr val="dk1"/>
                          </a:solidFill>
                          <a:latin typeface="+mn-lt"/>
                          <a:ea typeface="+mn-ea"/>
                          <a:cs typeface="+mn-cs"/>
                        </a:rPr>
                        <a:t>Giorgos</a:t>
                      </a:r>
                      <a:r>
                        <a:rPr lang="en-US" sz="2400" kern="1200" baseline="0" dirty="0" smtClean="0">
                          <a:solidFill>
                            <a:schemeClr val="dk1"/>
                          </a:solidFill>
                          <a:latin typeface="+mn-lt"/>
                          <a:ea typeface="+mn-ea"/>
                          <a:cs typeface="+mn-cs"/>
                        </a:rPr>
                        <a:t> </a:t>
                      </a:r>
                      <a:r>
                        <a:rPr lang="en-US" sz="2400" kern="1200" baseline="0" dirty="0" err="1" smtClean="0">
                          <a:solidFill>
                            <a:schemeClr val="dk1"/>
                          </a:solidFill>
                          <a:latin typeface="+mn-lt"/>
                          <a:ea typeface="+mn-ea"/>
                          <a:cs typeface="+mn-cs"/>
                        </a:rPr>
                        <a:t>Michalakopoulos</a:t>
                      </a:r>
                      <a:r>
                        <a:rPr lang="en-US" sz="2400" kern="1200" baseline="0" dirty="0" smtClean="0">
                          <a:solidFill>
                            <a:schemeClr val="dk1"/>
                          </a:solidFill>
                          <a:latin typeface="+mn-lt"/>
                          <a:ea typeface="+mn-ea"/>
                          <a:cs typeface="+mn-cs"/>
                        </a:rPr>
                        <a:t> starring and directing</a:t>
                      </a:r>
                      <a:endParaRPr lang="el-GR" sz="2400" dirty="0"/>
                    </a:p>
                  </a:txBody>
                  <a:tcPr/>
                </a:tc>
                <a:tc>
                  <a:txBody>
                    <a:bodyPr/>
                    <a:lstStyle/>
                    <a:p>
                      <a:r>
                        <a:rPr lang="el-GR" sz="2400" i="0" kern="1200" baseline="0" dirty="0" smtClean="0">
                          <a:solidFill>
                            <a:schemeClr val="dk1"/>
                          </a:solidFill>
                          <a:latin typeface="+mn-lt"/>
                          <a:ea typeface="+mn-ea"/>
                          <a:cs typeface="+mn-cs"/>
                        </a:rPr>
                        <a:t>Ερρίκος</a:t>
                      </a:r>
                    </a:p>
                    <a:p>
                      <a:r>
                        <a:rPr lang="el-GR" sz="2400" i="0" kern="1200" baseline="0" dirty="0" smtClean="0">
                          <a:solidFill>
                            <a:schemeClr val="dk1"/>
                          </a:solidFill>
                          <a:latin typeface="+mn-lt"/>
                          <a:ea typeface="+mn-ea"/>
                          <a:cs typeface="+mn-cs"/>
                        </a:rPr>
                        <a:t>Μπελιές</a:t>
                      </a:r>
                      <a:endParaRPr lang="en-US" sz="2400" i="0" kern="1200" baseline="0" dirty="0" smtClean="0">
                        <a:solidFill>
                          <a:schemeClr val="dk1"/>
                        </a:solidFill>
                        <a:latin typeface="+mn-lt"/>
                        <a:ea typeface="+mn-ea"/>
                        <a:cs typeface="+mn-cs"/>
                      </a:endParaRPr>
                    </a:p>
                  </a:txBody>
                  <a:tcPr/>
                </a:tc>
              </a:tr>
            </a:tbl>
          </a:graphicData>
        </a:graphic>
      </p:graphicFrame>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3374</TotalTime>
  <Words>3348</Words>
  <Application>Microsoft Office PowerPoint</Application>
  <PresentationFormat>On-screen Show (4:3)</PresentationFormat>
  <Paragraphs>536</Paragraphs>
  <Slides>52</Slides>
  <Notes>52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Wingdings</vt:lpstr>
      <vt:lpstr>1_Office Theme</vt:lpstr>
      <vt:lpstr>PowerPoint Presentation</vt:lpstr>
      <vt:lpstr>Source:</vt:lpstr>
      <vt:lpstr>Unit 4:</vt:lpstr>
      <vt:lpstr>Aims of unit 4</vt:lpstr>
      <vt:lpstr>Contents of unit 4</vt:lpstr>
      <vt:lpstr>‘Συγγενής ανθρωπολογία’ 1/2</vt:lpstr>
      <vt:lpstr>‘Συγγενής ανθρωπολογία’ 2/2</vt:lpstr>
      <vt:lpstr>Greek versions of plays 1/2 The Importance of Being Earnest</vt:lpstr>
      <vt:lpstr>Greek versions of plays 2/2 Hugh Leonard, Da</vt:lpstr>
      <vt:lpstr>Plot overviews</vt:lpstr>
      <vt:lpstr>high- vs. low-context communication</vt:lpstr>
      <vt:lpstr>The translation questions</vt:lpstr>
      <vt:lpstr>A subset of HCC/LCC features</vt:lpstr>
      <vt:lpstr>HCC/LCC shift ratio in  The Importance of Being Earnest</vt:lpstr>
      <vt:lpstr>LCC/HCC features across two TT versions 1/9 The Importance of Being Earnest  </vt:lpstr>
      <vt:lpstr>LCC/HCC features across two TT versions 2/9 The Importance of Being Earnest  </vt:lpstr>
      <vt:lpstr>LCC/HCC features across two TT versions 3/9 The Importance of Being Earnest  </vt:lpstr>
      <vt:lpstr>LCC/HCC features across two TT versions 4/9 The Importance of Being Earnest  </vt:lpstr>
      <vt:lpstr>LCC/HCC features across two TT versions 5/9 The Importance of Being Earnest  </vt:lpstr>
      <vt:lpstr>LCC/HCC features across two TT versions 6/9 The Importance of Being Earnest  </vt:lpstr>
      <vt:lpstr>LCC/HCC features across two TT versions 7/9 The Importance of Being Earnest  </vt:lpstr>
      <vt:lpstr>LCC/HCC features across two TT versions 8/9 The Importance of Being Earnest  </vt:lpstr>
      <vt:lpstr>LCC/HCC features across two TT versions 9/9 The Importance of Being Earnest  </vt:lpstr>
      <vt:lpstr>Socio-political agendas:  framing by selective appropriation The Importance of Being Earnest </vt:lpstr>
      <vt:lpstr>Socio-political agendas:  framing by selective appropriation The Importance of Being Earnest </vt:lpstr>
      <vt:lpstr>Socio-political agendas:  framing by selective appropriation The Importance of Being Earnest </vt:lpstr>
      <vt:lpstr>Socio-political agendas:  framing by selective appropriation The Importance of Being Earnest </vt:lpstr>
      <vt:lpstr>Socio-political agendas:  framing by selective appropriation The Importance of Being Earnest </vt:lpstr>
      <vt:lpstr>cultural styles of communicative behaviour Gudykunst and Ting-Toomey 1988</vt:lpstr>
      <vt:lpstr>cultural styles of communicative behaviour 1/7</vt:lpstr>
      <vt:lpstr>cultural styles of communicative behaviour 2/7</vt:lpstr>
      <vt:lpstr>cultural styles of communicative behaviour 3/7</vt:lpstr>
      <vt:lpstr>cultural styles of communicative behaviour 4/7</vt:lpstr>
      <vt:lpstr>cultural styles of communicative behaviour 5/7</vt:lpstr>
      <vt:lpstr>cultural styles of communicative behaviour 6/7</vt:lpstr>
      <vt:lpstr>cultural styles of communicative behaviour 7/7</vt:lpstr>
      <vt:lpstr>Da versions:  verbal tendencies along the four style dimensions</vt:lpstr>
      <vt:lpstr>Mis/preferred communication styles</vt:lpstr>
      <vt:lpstr>linguistic behaviour against native speaker insight</vt:lpstr>
      <vt:lpstr>In conclusion</vt:lpstr>
      <vt:lpstr>Please view 1/2</vt:lpstr>
      <vt:lpstr>Please view 2/2</vt:lpstr>
      <vt:lpstr>Unit 4 has…</vt:lpstr>
      <vt:lpstr>Texts</vt:lpstr>
      <vt:lpstr>Unit 4: Video spot</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Teo</cp:lastModifiedBy>
  <cp:revision>466</cp:revision>
  <dcterms:created xsi:type="dcterms:W3CDTF">2012-09-06T09:03:05Z</dcterms:created>
  <dcterms:modified xsi:type="dcterms:W3CDTF">2015-02-04T15:46:00Z</dcterms:modified>
</cp:coreProperties>
</file>