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79" r:id="rId1"/>
  </p:sldMasterIdLst>
  <p:notesMasterIdLst>
    <p:notesMasterId r:id="rId62"/>
  </p:notesMasterIdLst>
  <p:sldIdLst>
    <p:sldId id="256" r:id="rId2"/>
    <p:sldId id="260" r:id="rId3"/>
    <p:sldId id="261" r:id="rId4"/>
    <p:sldId id="262" r:id="rId5"/>
    <p:sldId id="263" r:id="rId6"/>
    <p:sldId id="265" r:id="rId7"/>
    <p:sldId id="267" r:id="rId8"/>
    <p:sldId id="269" r:id="rId9"/>
    <p:sldId id="271" r:id="rId10"/>
    <p:sldId id="273" r:id="rId11"/>
    <p:sldId id="275" r:id="rId12"/>
    <p:sldId id="323" r:id="rId13"/>
    <p:sldId id="276" r:id="rId14"/>
    <p:sldId id="278" r:id="rId15"/>
    <p:sldId id="279" r:id="rId16"/>
    <p:sldId id="280" r:id="rId17"/>
    <p:sldId id="281" r:id="rId18"/>
    <p:sldId id="282" r:id="rId19"/>
    <p:sldId id="283" r:id="rId20"/>
    <p:sldId id="284" r:id="rId21"/>
    <p:sldId id="285" r:id="rId22"/>
    <p:sldId id="286" r:id="rId23"/>
    <p:sldId id="288" r:id="rId24"/>
    <p:sldId id="289" r:id="rId25"/>
    <p:sldId id="290" r:id="rId26"/>
    <p:sldId id="292" r:id="rId27"/>
    <p:sldId id="297" r:id="rId28"/>
    <p:sldId id="294" r:id="rId29"/>
    <p:sldId id="296" r:id="rId30"/>
    <p:sldId id="298"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34" r:id="rId44"/>
    <p:sldId id="335" r:id="rId45"/>
    <p:sldId id="336" r:id="rId46"/>
    <p:sldId id="337" r:id="rId47"/>
    <p:sldId id="338" r:id="rId48"/>
    <p:sldId id="339" r:id="rId49"/>
    <p:sldId id="340" r:id="rId50"/>
    <p:sldId id="319" r:id="rId51"/>
    <p:sldId id="324" r:id="rId52"/>
    <p:sldId id="325" r:id="rId53"/>
    <p:sldId id="326" r:id="rId54"/>
    <p:sldId id="327" r:id="rId55"/>
    <p:sldId id="328" r:id="rId56"/>
    <p:sldId id="329" r:id="rId57"/>
    <p:sldId id="330" r:id="rId58"/>
    <p:sldId id="331" r:id="rId59"/>
    <p:sldId id="332" r:id="rId60"/>
    <p:sldId id="333" r:id="rId61"/>
  </p:sldIdLst>
  <p:sldSz cx="9144000" cy="6858000" type="screen4x3"/>
  <p:notesSz cx="6858000" cy="9144000"/>
  <p:defaultTex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b="1"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b="1"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b="1"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b="1" kern="1200">
        <a:solidFill>
          <a:schemeClr val="tx1"/>
        </a:solidFill>
        <a:latin typeface="Comic Sans MS" panose="030F0702030302020204" pitchFamily="66"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162" autoAdjust="0"/>
  </p:normalViewPr>
  <p:slideViewPr>
    <p:cSldViewPr>
      <p:cViewPr varScale="1">
        <p:scale>
          <a:sx n="105" d="100"/>
          <a:sy n="105" d="100"/>
        </p:scale>
        <p:origin x="162" y="114"/>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cs typeface="+mn-cs"/>
              </a:defRPr>
            </a:lvl1pPr>
          </a:lstStyle>
          <a:p>
            <a:pPr>
              <a:defRPr/>
            </a:pPr>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cs typeface="+mn-cs"/>
              </a:defRPr>
            </a:lvl1pPr>
          </a:lstStyle>
          <a:p>
            <a:pPr>
              <a:defRPr/>
            </a:pPr>
            <a:fld id="{639A0FBA-CDBF-4674-973D-F72E2778045A}" type="datetimeFigureOut">
              <a:rPr lang="el-GR"/>
              <a:pPr>
                <a:defRPr/>
              </a:pPr>
              <a:t>18/11/2015</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l-GR" noProof="0" smtClean="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cs typeface="+mn-cs"/>
              </a:defRPr>
            </a:lvl1pPr>
          </a:lstStyle>
          <a:p>
            <a:pPr>
              <a:defRPr/>
            </a:pPr>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1D31C9A3-AFA2-451C-B73E-260516C52131}" type="slidenum">
              <a:rPr lang="el-GR" altLang="en-US"/>
              <a:pPr>
                <a:defRPr/>
              </a:pPr>
              <a:t>‹#›</a:t>
            </a:fld>
            <a:endParaRPr lang="el-GR" altLang="en-US"/>
          </a:p>
        </p:txBody>
      </p:sp>
    </p:spTree>
    <p:extLst>
      <p:ext uri="{BB962C8B-B14F-4D97-AF65-F5344CB8AC3E}">
        <p14:creationId xmlns:p14="http://schemas.microsoft.com/office/powerpoint/2010/main" val="29808832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7F74A5-26E8-4629-B076-FBBBAF960C65}" type="slidenum">
              <a:rPr lang="el-GR" altLang="el-GR">
                <a:latin typeface="Comic Sans MS" panose="030F0702030302020204" pitchFamily="66" charset="0"/>
              </a:rPr>
              <a:pPr>
                <a:spcBef>
                  <a:spcPct val="0"/>
                </a:spcBef>
              </a:pPr>
              <a:t>1</a:t>
            </a:fld>
            <a:endParaRPr lang="el-GR" altLang="el-GR">
              <a:latin typeface="Comic Sans MS" panose="030F0702030302020204" pitchFamily="66" charset="0"/>
            </a:endParaRPr>
          </a:p>
        </p:txBody>
      </p:sp>
    </p:spTree>
    <p:extLst>
      <p:ext uri="{BB962C8B-B14F-4D97-AF65-F5344CB8AC3E}">
        <p14:creationId xmlns:p14="http://schemas.microsoft.com/office/powerpoint/2010/main" val="2982355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994BCE-CC83-4DD8-805C-BCC70795C5B2}" type="slidenum">
              <a:rPr lang="el-GR" altLang="en-US">
                <a:latin typeface="Comic Sans MS" panose="030F0702030302020204" pitchFamily="66" charset="0"/>
              </a:rPr>
              <a:pPr>
                <a:spcBef>
                  <a:spcPct val="0"/>
                </a:spcBef>
              </a:pPr>
              <a:t>10</a:t>
            </a:fld>
            <a:endParaRPr lang="el-GR" altLang="en-US">
              <a:latin typeface="Comic Sans MS" panose="030F0702030302020204" pitchFamily="66" charset="0"/>
            </a:endParaRPr>
          </a:p>
        </p:txBody>
      </p:sp>
    </p:spTree>
    <p:extLst>
      <p:ext uri="{BB962C8B-B14F-4D97-AF65-F5344CB8AC3E}">
        <p14:creationId xmlns:p14="http://schemas.microsoft.com/office/powerpoint/2010/main" val="3686300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62F7F2-091C-4F9D-82C7-4B8CCAA41B79}" type="slidenum">
              <a:rPr lang="el-GR" altLang="en-US">
                <a:latin typeface="Comic Sans MS" panose="030F0702030302020204" pitchFamily="66" charset="0"/>
              </a:rPr>
              <a:pPr>
                <a:spcBef>
                  <a:spcPct val="0"/>
                </a:spcBef>
              </a:pPr>
              <a:t>11</a:t>
            </a:fld>
            <a:endParaRPr lang="el-GR" altLang="en-US">
              <a:latin typeface="Comic Sans MS" panose="030F0702030302020204" pitchFamily="66" charset="0"/>
            </a:endParaRPr>
          </a:p>
        </p:txBody>
      </p:sp>
    </p:spTree>
    <p:extLst>
      <p:ext uri="{BB962C8B-B14F-4D97-AF65-F5344CB8AC3E}">
        <p14:creationId xmlns:p14="http://schemas.microsoft.com/office/powerpoint/2010/main" val="527499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2FF141-978F-49AB-A634-F4A32B4B462E}" type="slidenum">
              <a:rPr lang="el-GR" altLang="en-US">
                <a:latin typeface="Comic Sans MS" panose="030F0702030302020204" pitchFamily="66" charset="0"/>
              </a:rPr>
              <a:pPr>
                <a:spcBef>
                  <a:spcPct val="0"/>
                </a:spcBef>
              </a:pPr>
              <a:t>12</a:t>
            </a:fld>
            <a:endParaRPr lang="el-GR" altLang="en-US">
              <a:latin typeface="Comic Sans MS" panose="030F0702030302020204" pitchFamily="66" charset="0"/>
            </a:endParaRPr>
          </a:p>
        </p:txBody>
      </p:sp>
    </p:spTree>
    <p:extLst>
      <p:ext uri="{BB962C8B-B14F-4D97-AF65-F5344CB8AC3E}">
        <p14:creationId xmlns:p14="http://schemas.microsoft.com/office/powerpoint/2010/main" val="4103054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endParaRPr lang="en-US"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ED468F-EBC2-4228-B32F-C345BEDEC373}" type="slidenum">
              <a:rPr lang="el-GR" altLang="en-US">
                <a:latin typeface="Comic Sans MS" panose="030F0702030302020204" pitchFamily="66" charset="0"/>
              </a:rPr>
              <a:pPr>
                <a:spcBef>
                  <a:spcPct val="0"/>
                </a:spcBef>
              </a:pPr>
              <a:t>13</a:t>
            </a:fld>
            <a:endParaRPr lang="el-GR" altLang="en-US">
              <a:latin typeface="Comic Sans MS" panose="030F0702030302020204" pitchFamily="66" charset="0"/>
            </a:endParaRPr>
          </a:p>
        </p:txBody>
      </p:sp>
    </p:spTree>
    <p:extLst>
      <p:ext uri="{BB962C8B-B14F-4D97-AF65-F5344CB8AC3E}">
        <p14:creationId xmlns:p14="http://schemas.microsoft.com/office/powerpoint/2010/main" val="3507297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CD62B5-9628-45B0-8780-2C1858D5E1F8}" type="slidenum">
              <a:rPr lang="el-GR" altLang="en-US">
                <a:latin typeface="Comic Sans MS" panose="030F0702030302020204" pitchFamily="66" charset="0"/>
              </a:rPr>
              <a:pPr>
                <a:spcBef>
                  <a:spcPct val="0"/>
                </a:spcBef>
              </a:pPr>
              <a:t>14</a:t>
            </a:fld>
            <a:endParaRPr lang="el-GR" altLang="en-US">
              <a:latin typeface="Comic Sans MS" panose="030F0702030302020204" pitchFamily="66" charset="0"/>
            </a:endParaRPr>
          </a:p>
        </p:txBody>
      </p:sp>
    </p:spTree>
    <p:extLst>
      <p:ext uri="{BB962C8B-B14F-4D97-AF65-F5344CB8AC3E}">
        <p14:creationId xmlns:p14="http://schemas.microsoft.com/office/powerpoint/2010/main" val="4147397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endParaRPr lang="en-US" alt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F92038-56D7-4EF8-B9FD-E4E8997D53C8}" type="slidenum">
              <a:rPr lang="el-GR" altLang="en-US">
                <a:latin typeface="Comic Sans MS" panose="030F0702030302020204" pitchFamily="66" charset="0"/>
              </a:rPr>
              <a:pPr>
                <a:spcBef>
                  <a:spcPct val="0"/>
                </a:spcBef>
              </a:pPr>
              <a:t>15</a:t>
            </a:fld>
            <a:endParaRPr lang="el-GR" altLang="en-US">
              <a:latin typeface="Comic Sans MS" panose="030F0702030302020204" pitchFamily="66" charset="0"/>
            </a:endParaRPr>
          </a:p>
        </p:txBody>
      </p:sp>
    </p:spTree>
    <p:extLst>
      <p:ext uri="{BB962C8B-B14F-4D97-AF65-F5344CB8AC3E}">
        <p14:creationId xmlns:p14="http://schemas.microsoft.com/office/powerpoint/2010/main" val="4175252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8B3C0B-E973-4930-95FC-D52A4DEDBDC6}" type="slidenum">
              <a:rPr lang="el-GR" altLang="en-US">
                <a:latin typeface="Comic Sans MS" panose="030F0702030302020204" pitchFamily="66" charset="0"/>
              </a:rPr>
              <a:pPr>
                <a:spcBef>
                  <a:spcPct val="0"/>
                </a:spcBef>
              </a:pPr>
              <a:t>16</a:t>
            </a:fld>
            <a:endParaRPr lang="el-GR" altLang="en-US">
              <a:latin typeface="Comic Sans MS" panose="030F0702030302020204" pitchFamily="66" charset="0"/>
            </a:endParaRPr>
          </a:p>
        </p:txBody>
      </p:sp>
    </p:spTree>
    <p:extLst>
      <p:ext uri="{BB962C8B-B14F-4D97-AF65-F5344CB8AC3E}">
        <p14:creationId xmlns:p14="http://schemas.microsoft.com/office/powerpoint/2010/main" val="3069428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endParaRPr lang="en-US" alt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D8EE9C-F3DC-472F-A2A8-780BB5A61119}" type="slidenum">
              <a:rPr lang="el-GR" altLang="en-US">
                <a:latin typeface="Comic Sans MS" panose="030F0702030302020204" pitchFamily="66" charset="0"/>
              </a:rPr>
              <a:pPr>
                <a:spcBef>
                  <a:spcPct val="0"/>
                </a:spcBef>
              </a:pPr>
              <a:t>17</a:t>
            </a:fld>
            <a:endParaRPr lang="el-GR" altLang="en-US">
              <a:latin typeface="Comic Sans MS" panose="030F0702030302020204" pitchFamily="66" charset="0"/>
            </a:endParaRPr>
          </a:p>
        </p:txBody>
      </p:sp>
    </p:spTree>
    <p:extLst>
      <p:ext uri="{BB962C8B-B14F-4D97-AF65-F5344CB8AC3E}">
        <p14:creationId xmlns:p14="http://schemas.microsoft.com/office/powerpoint/2010/main" val="4180606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endParaRPr lang="en-US" alt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048BF2-2D4D-4FA4-AEDA-99B757B4DD0E}" type="slidenum">
              <a:rPr lang="el-GR" altLang="en-US">
                <a:latin typeface="Comic Sans MS" panose="030F0702030302020204" pitchFamily="66" charset="0"/>
              </a:rPr>
              <a:pPr>
                <a:spcBef>
                  <a:spcPct val="0"/>
                </a:spcBef>
              </a:pPr>
              <a:t>18</a:t>
            </a:fld>
            <a:endParaRPr lang="el-GR" altLang="en-US">
              <a:latin typeface="Comic Sans MS" panose="030F0702030302020204" pitchFamily="66" charset="0"/>
            </a:endParaRPr>
          </a:p>
        </p:txBody>
      </p:sp>
    </p:spTree>
    <p:extLst>
      <p:ext uri="{BB962C8B-B14F-4D97-AF65-F5344CB8AC3E}">
        <p14:creationId xmlns:p14="http://schemas.microsoft.com/office/powerpoint/2010/main" val="3300454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endParaRPr lang="en-US"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079D3C-640E-48CB-A9E9-6DE19C823C24}" type="slidenum">
              <a:rPr lang="el-GR" altLang="en-US">
                <a:latin typeface="Comic Sans MS" panose="030F0702030302020204" pitchFamily="66" charset="0"/>
              </a:rPr>
              <a:pPr>
                <a:spcBef>
                  <a:spcPct val="0"/>
                </a:spcBef>
              </a:pPr>
              <a:t>19</a:t>
            </a:fld>
            <a:endParaRPr lang="el-GR" altLang="en-US">
              <a:latin typeface="Comic Sans MS" panose="030F0702030302020204" pitchFamily="66" charset="0"/>
            </a:endParaRPr>
          </a:p>
        </p:txBody>
      </p:sp>
    </p:spTree>
    <p:extLst>
      <p:ext uri="{BB962C8B-B14F-4D97-AF65-F5344CB8AC3E}">
        <p14:creationId xmlns:p14="http://schemas.microsoft.com/office/powerpoint/2010/main" val="3287063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4638CF-B5CF-4EC7-AD12-D5CB08A6ECE1}" type="slidenum">
              <a:rPr lang="el-GR" altLang="en-US">
                <a:latin typeface="Comic Sans MS" panose="030F0702030302020204" pitchFamily="66" charset="0"/>
              </a:rPr>
              <a:pPr>
                <a:spcBef>
                  <a:spcPct val="0"/>
                </a:spcBef>
              </a:pPr>
              <a:t>2</a:t>
            </a:fld>
            <a:endParaRPr lang="el-GR" altLang="en-US">
              <a:latin typeface="Comic Sans MS" panose="030F0702030302020204" pitchFamily="66" charset="0"/>
            </a:endParaRPr>
          </a:p>
        </p:txBody>
      </p:sp>
    </p:spTree>
    <p:extLst>
      <p:ext uri="{BB962C8B-B14F-4D97-AF65-F5344CB8AC3E}">
        <p14:creationId xmlns:p14="http://schemas.microsoft.com/office/powerpoint/2010/main" val="2158533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endParaRPr lang="en-US" alt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BDB55A-0208-4ACA-A27C-B8112FCFD060}" type="slidenum">
              <a:rPr lang="el-GR" altLang="en-US">
                <a:latin typeface="Comic Sans MS" panose="030F0702030302020204" pitchFamily="66" charset="0"/>
              </a:rPr>
              <a:pPr>
                <a:spcBef>
                  <a:spcPct val="0"/>
                </a:spcBef>
              </a:pPr>
              <a:t>20</a:t>
            </a:fld>
            <a:endParaRPr lang="el-GR" altLang="en-US">
              <a:latin typeface="Comic Sans MS" panose="030F0702030302020204" pitchFamily="66" charset="0"/>
            </a:endParaRPr>
          </a:p>
        </p:txBody>
      </p:sp>
    </p:spTree>
    <p:extLst>
      <p:ext uri="{BB962C8B-B14F-4D97-AF65-F5344CB8AC3E}">
        <p14:creationId xmlns:p14="http://schemas.microsoft.com/office/powerpoint/2010/main" val="344696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E4C74F-523B-4318-BCAD-1CF5EE5A9AA9}" type="slidenum">
              <a:rPr lang="el-GR" altLang="en-US">
                <a:latin typeface="Comic Sans MS" panose="030F0702030302020204" pitchFamily="66" charset="0"/>
              </a:rPr>
              <a:pPr>
                <a:spcBef>
                  <a:spcPct val="0"/>
                </a:spcBef>
              </a:pPr>
              <a:t>21</a:t>
            </a:fld>
            <a:endParaRPr lang="el-GR" altLang="en-US">
              <a:latin typeface="Comic Sans MS" panose="030F0702030302020204" pitchFamily="66" charset="0"/>
            </a:endParaRPr>
          </a:p>
        </p:txBody>
      </p:sp>
    </p:spTree>
    <p:extLst>
      <p:ext uri="{BB962C8B-B14F-4D97-AF65-F5344CB8AC3E}">
        <p14:creationId xmlns:p14="http://schemas.microsoft.com/office/powerpoint/2010/main" val="2969543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endParaRPr lang="en-US" alt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80918E-77ED-4F8A-A81A-CAB73FADAEAC}" type="slidenum">
              <a:rPr lang="el-GR" altLang="en-US">
                <a:latin typeface="Comic Sans MS" panose="030F0702030302020204" pitchFamily="66" charset="0"/>
              </a:rPr>
              <a:pPr>
                <a:spcBef>
                  <a:spcPct val="0"/>
                </a:spcBef>
              </a:pPr>
              <a:t>22</a:t>
            </a:fld>
            <a:endParaRPr lang="el-GR" altLang="en-US">
              <a:latin typeface="Comic Sans MS" panose="030F0702030302020204" pitchFamily="66" charset="0"/>
            </a:endParaRPr>
          </a:p>
        </p:txBody>
      </p:sp>
    </p:spTree>
    <p:extLst>
      <p:ext uri="{BB962C8B-B14F-4D97-AF65-F5344CB8AC3E}">
        <p14:creationId xmlns:p14="http://schemas.microsoft.com/office/powerpoint/2010/main" val="915135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FB2887-20B7-4904-AD69-7291C507BA80}" type="slidenum">
              <a:rPr lang="el-GR" altLang="en-US">
                <a:latin typeface="Comic Sans MS" panose="030F0702030302020204" pitchFamily="66" charset="0"/>
              </a:rPr>
              <a:pPr>
                <a:spcBef>
                  <a:spcPct val="0"/>
                </a:spcBef>
              </a:pPr>
              <a:t>23</a:t>
            </a:fld>
            <a:endParaRPr lang="el-GR" altLang="en-US">
              <a:latin typeface="Comic Sans MS" panose="030F0702030302020204" pitchFamily="66" charset="0"/>
            </a:endParaRPr>
          </a:p>
        </p:txBody>
      </p:sp>
    </p:spTree>
    <p:extLst>
      <p:ext uri="{BB962C8B-B14F-4D97-AF65-F5344CB8AC3E}">
        <p14:creationId xmlns:p14="http://schemas.microsoft.com/office/powerpoint/2010/main" val="2774349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5FB5D9-EAB2-43F4-84A5-E139F4506953}" type="slidenum">
              <a:rPr lang="el-GR" altLang="en-US">
                <a:latin typeface="Comic Sans MS" panose="030F0702030302020204" pitchFamily="66" charset="0"/>
              </a:rPr>
              <a:pPr>
                <a:spcBef>
                  <a:spcPct val="0"/>
                </a:spcBef>
              </a:pPr>
              <a:t>24</a:t>
            </a:fld>
            <a:endParaRPr lang="el-GR" altLang="en-US">
              <a:latin typeface="Comic Sans MS" panose="030F0702030302020204" pitchFamily="66" charset="0"/>
            </a:endParaRPr>
          </a:p>
        </p:txBody>
      </p:sp>
    </p:spTree>
    <p:extLst>
      <p:ext uri="{BB962C8B-B14F-4D97-AF65-F5344CB8AC3E}">
        <p14:creationId xmlns:p14="http://schemas.microsoft.com/office/powerpoint/2010/main" val="2263296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FC7C98-125E-4DFC-874D-D5408134D8B1}" type="slidenum">
              <a:rPr lang="el-GR" altLang="en-US">
                <a:latin typeface="Comic Sans MS" panose="030F0702030302020204" pitchFamily="66" charset="0"/>
              </a:rPr>
              <a:pPr>
                <a:spcBef>
                  <a:spcPct val="0"/>
                </a:spcBef>
              </a:pPr>
              <a:t>25</a:t>
            </a:fld>
            <a:endParaRPr lang="el-GR" altLang="en-US">
              <a:latin typeface="Comic Sans MS" panose="030F0702030302020204" pitchFamily="66" charset="0"/>
            </a:endParaRPr>
          </a:p>
        </p:txBody>
      </p:sp>
    </p:spTree>
    <p:extLst>
      <p:ext uri="{BB962C8B-B14F-4D97-AF65-F5344CB8AC3E}">
        <p14:creationId xmlns:p14="http://schemas.microsoft.com/office/powerpoint/2010/main" val="1687465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93EDC7-AB22-49DB-8456-186924A5F791}" type="slidenum">
              <a:rPr lang="el-GR" altLang="en-US">
                <a:latin typeface="Comic Sans MS" panose="030F0702030302020204" pitchFamily="66" charset="0"/>
              </a:rPr>
              <a:pPr>
                <a:spcBef>
                  <a:spcPct val="0"/>
                </a:spcBef>
              </a:pPr>
              <a:t>26</a:t>
            </a:fld>
            <a:endParaRPr lang="el-GR" altLang="en-US">
              <a:latin typeface="Comic Sans MS" panose="030F0702030302020204" pitchFamily="66" charset="0"/>
            </a:endParaRPr>
          </a:p>
        </p:txBody>
      </p:sp>
    </p:spTree>
    <p:extLst>
      <p:ext uri="{BB962C8B-B14F-4D97-AF65-F5344CB8AC3E}">
        <p14:creationId xmlns:p14="http://schemas.microsoft.com/office/powerpoint/2010/main" val="1639775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76F589-3BD6-4FAC-82B6-0244129FE738}" type="slidenum">
              <a:rPr lang="el-GR" altLang="en-US">
                <a:latin typeface="Comic Sans MS" panose="030F0702030302020204" pitchFamily="66" charset="0"/>
              </a:rPr>
              <a:pPr>
                <a:spcBef>
                  <a:spcPct val="0"/>
                </a:spcBef>
              </a:pPr>
              <a:t>27</a:t>
            </a:fld>
            <a:endParaRPr lang="el-GR" altLang="en-US">
              <a:latin typeface="Comic Sans MS" panose="030F0702030302020204" pitchFamily="66" charset="0"/>
            </a:endParaRPr>
          </a:p>
        </p:txBody>
      </p:sp>
    </p:spTree>
    <p:extLst>
      <p:ext uri="{BB962C8B-B14F-4D97-AF65-F5344CB8AC3E}">
        <p14:creationId xmlns:p14="http://schemas.microsoft.com/office/powerpoint/2010/main" val="3193742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191A91-77A7-4B54-90DA-5E68DEB072CA}" type="slidenum">
              <a:rPr lang="el-GR" altLang="en-US">
                <a:latin typeface="Comic Sans MS" panose="030F0702030302020204" pitchFamily="66" charset="0"/>
              </a:rPr>
              <a:pPr>
                <a:spcBef>
                  <a:spcPct val="0"/>
                </a:spcBef>
              </a:pPr>
              <a:t>28</a:t>
            </a:fld>
            <a:endParaRPr lang="el-GR" altLang="en-US">
              <a:latin typeface="Comic Sans MS" panose="030F0702030302020204" pitchFamily="66" charset="0"/>
            </a:endParaRPr>
          </a:p>
        </p:txBody>
      </p:sp>
    </p:spTree>
    <p:extLst>
      <p:ext uri="{BB962C8B-B14F-4D97-AF65-F5344CB8AC3E}">
        <p14:creationId xmlns:p14="http://schemas.microsoft.com/office/powerpoint/2010/main" val="2226057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endParaRPr lang="en-US" altLang="en-US" dirty="0" smtClean="0"/>
          </a:p>
          <a:p>
            <a:endParaRPr lang="en-US" altLang="en-US" dirty="0"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BEB34F-F786-4D95-B2A3-C5761090339C}" type="slidenum">
              <a:rPr lang="el-GR" altLang="en-US">
                <a:latin typeface="Comic Sans MS" panose="030F0702030302020204" pitchFamily="66" charset="0"/>
              </a:rPr>
              <a:pPr>
                <a:spcBef>
                  <a:spcPct val="0"/>
                </a:spcBef>
              </a:pPr>
              <a:t>29</a:t>
            </a:fld>
            <a:endParaRPr lang="el-GR" altLang="en-US">
              <a:latin typeface="Comic Sans MS" panose="030F0702030302020204" pitchFamily="66" charset="0"/>
            </a:endParaRPr>
          </a:p>
        </p:txBody>
      </p:sp>
    </p:spTree>
    <p:extLst>
      <p:ext uri="{BB962C8B-B14F-4D97-AF65-F5344CB8AC3E}">
        <p14:creationId xmlns:p14="http://schemas.microsoft.com/office/powerpoint/2010/main" val="3290647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E3AC09-19C5-453B-A2C5-9820F01A45E4}" type="slidenum">
              <a:rPr lang="el-GR" altLang="en-US">
                <a:latin typeface="Comic Sans MS" panose="030F0702030302020204" pitchFamily="66" charset="0"/>
              </a:rPr>
              <a:pPr>
                <a:spcBef>
                  <a:spcPct val="0"/>
                </a:spcBef>
              </a:pPr>
              <a:t>3</a:t>
            </a:fld>
            <a:endParaRPr lang="el-GR" altLang="en-US">
              <a:latin typeface="Comic Sans MS" panose="030F0702030302020204" pitchFamily="66" charset="0"/>
            </a:endParaRPr>
          </a:p>
        </p:txBody>
      </p:sp>
    </p:spTree>
    <p:extLst>
      <p:ext uri="{BB962C8B-B14F-4D97-AF65-F5344CB8AC3E}">
        <p14:creationId xmlns:p14="http://schemas.microsoft.com/office/powerpoint/2010/main" val="36797585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endParaRPr lang="en-US" altLang="en-US" dirty="0" smtClean="0"/>
          </a:p>
          <a:p>
            <a:endParaRPr lang="en-US" alt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4E96CE-45C5-4455-B78E-593558B73570}" type="slidenum">
              <a:rPr lang="el-GR" altLang="en-US">
                <a:latin typeface="Comic Sans MS" panose="030F0702030302020204" pitchFamily="66" charset="0"/>
              </a:rPr>
              <a:pPr>
                <a:spcBef>
                  <a:spcPct val="0"/>
                </a:spcBef>
              </a:pPr>
              <a:t>30</a:t>
            </a:fld>
            <a:endParaRPr lang="el-GR" altLang="en-US">
              <a:latin typeface="Comic Sans MS" panose="030F0702030302020204" pitchFamily="66" charset="0"/>
            </a:endParaRPr>
          </a:p>
        </p:txBody>
      </p:sp>
    </p:spTree>
    <p:extLst>
      <p:ext uri="{BB962C8B-B14F-4D97-AF65-F5344CB8AC3E}">
        <p14:creationId xmlns:p14="http://schemas.microsoft.com/office/powerpoint/2010/main" val="1194843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63B29D-E4B0-416D-9576-7A45BA72DD2A}" type="slidenum">
              <a:rPr lang="el-GR" altLang="en-US">
                <a:latin typeface="Comic Sans MS" panose="030F0702030302020204" pitchFamily="66" charset="0"/>
              </a:rPr>
              <a:pPr>
                <a:spcBef>
                  <a:spcPct val="0"/>
                </a:spcBef>
              </a:pPr>
              <a:t>31</a:t>
            </a:fld>
            <a:endParaRPr lang="el-GR" altLang="en-US">
              <a:latin typeface="Comic Sans MS" panose="030F0702030302020204" pitchFamily="66" charset="0"/>
            </a:endParaRPr>
          </a:p>
        </p:txBody>
      </p:sp>
    </p:spTree>
    <p:extLst>
      <p:ext uri="{BB962C8B-B14F-4D97-AF65-F5344CB8AC3E}">
        <p14:creationId xmlns:p14="http://schemas.microsoft.com/office/powerpoint/2010/main" val="2686188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CCCDE2-FF44-44A2-8563-1E0DFEAFB05C}" type="slidenum">
              <a:rPr lang="el-GR" altLang="en-US">
                <a:latin typeface="Comic Sans MS" panose="030F0702030302020204" pitchFamily="66" charset="0"/>
              </a:rPr>
              <a:pPr>
                <a:spcBef>
                  <a:spcPct val="0"/>
                </a:spcBef>
              </a:pPr>
              <a:t>32</a:t>
            </a:fld>
            <a:endParaRPr lang="el-GR" altLang="en-US">
              <a:latin typeface="Comic Sans MS" panose="030F0702030302020204" pitchFamily="66" charset="0"/>
            </a:endParaRPr>
          </a:p>
        </p:txBody>
      </p:sp>
    </p:spTree>
    <p:extLst>
      <p:ext uri="{BB962C8B-B14F-4D97-AF65-F5344CB8AC3E}">
        <p14:creationId xmlns:p14="http://schemas.microsoft.com/office/powerpoint/2010/main" val="15520756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7DF91A-7B0B-4251-A003-F51F6AA0C5DF}" type="slidenum">
              <a:rPr lang="el-GR" altLang="en-US">
                <a:latin typeface="Comic Sans MS" panose="030F0702030302020204" pitchFamily="66" charset="0"/>
              </a:rPr>
              <a:pPr>
                <a:spcBef>
                  <a:spcPct val="0"/>
                </a:spcBef>
              </a:pPr>
              <a:t>33</a:t>
            </a:fld>
            <a:endParaRPr lang="el-GR" altLang="en-US">
              <a:latin typeface="Comic Sans MS" panose="030F0702030302020204" pitchFamily="66" charset="0"/>
            </a:endParaRPr>
          </a:p>
        </p:txBody>
      </p:sp>
    </p:spTree>
    <p:extLst>
      <p:ext uri="{BB962C8B-B14F-4D97-AF65-F5344CB8AC3E}">
        <p14:creationId xmlns:p14="http://schemas.microsoft.com/office/powerpoint/2010/main" val="924062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F680B5-77B8-43EF-B880-1C4601A87649}" type="slidenum">
              <a:rPr lang="el-GR" altLang="en-US">
                <a:latin typeface="Comic Sans MS" panose="030F0702030302020204" pitchFamily="66" charset="0"/>
              </a:rPr>
              <a:pPr>
                <a:spcBef>
                  <a:spcPct val="0"/>
                </a:spcBef>
              </a:pPr>
              <a:t>34</a:t>
            </a:fld>
            <a:endParaRPr lang="el-GR" altLang="en-US">
              <a:latin typeface="Comic Sans MS" panose="030F0702030302020204" pitchFamily="66" charset="0"/>
            </a:endParaRPr>
          </a:p>
        </p:txBody>
      </p:sp>
    </p:spTree>
    <p:extLst>
      <p:ext uri="{BB962C8B-B14F-4D97-AF65-F5344CB8AC3E}">
        <p14:creationId xmlns:p14="http://schemas.microsoft.com/office/powerpoint/2010/main" val="18731607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31DC05-5E39-461F-9638-DDD321D33D73}" type="slidenum">
              <a:rPr lang="el-GR" altLang="en-US">
                <a:latin typeface="Comic Sans MS" panose="030F0702030302020204" pitchFamily="66" charset="0"/>
              </a:rPr>
              <a:pPr>
                <a:spcBef>
                  <a:spcPct val="0"/>
                </a:spcBef>
              </a:pPr>
              <a:t>35</a:t>
            </a:fld>
            <a:endParaRPr lang="el-GR" altLang="en-US">
              <a:latin typeface="Comic Sans MS" panose="030F0702030302020204" pitchFamily="66" charset="0"/>
            </a:endParaRPr>
          </a:p>
        </p:txBody>
      </p:sp>
    </p:spTree>
    <p:extLst>
      <p:ext uri="{BB962C8B-B14F-4D97-AF65-F5344CB8AC3E}">
        <p14:creationId xmlns:p14="http://schemas.microsoft.com/office/powerpoint/2010/main" val="3181728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B1D220-A2E9-4E2B-8C5D-11E808F4BD2B}" type="slidenum">
              <a:rPr lang="el-GR" altLang="en-US">
                <a:latin typeface="Comic Sans MS" panose="030F0702030302020204" pitchFamily="66" charset="0"/>
              </a:rPr>
              <a:pPr>
                <a:spcBef>
                  <a:spcPct val="0"/>
                </a:spcBef>
              </a:pPr>
              <a:t>36</a:t>
            </a:fld>
            <a:endParaRPr lang="el-GR" altLang="en-US">
              <a:latin typeface="Comic Sans MS" panose="030F0702030302020204" pitchFamily="66" charset="0"/>
            </a:endParaRPr>
          </a:p>
        </p:txBody>
      </p:sp>
    </p:spTree>
    <p:extLst>
      <p:ext uri="{BB962C8B-B14F-4D97-AF65-F5344CB8AC3E}">
        <p14:creationId xmlns:p14="http://schemas.microsoft.com/office/powerpoint/2010/main" val="39393851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08374A-9BDE-4631-864E-65429708BED4}" type="slidenum">
              <a:rPr lang="el-GR" altLang="en-US">
                <a:latin typeface="Comic Sans MS" panose="030F0702030302020204" pitchFamily="66" charset="0"/>
              </a:rPr>
              <a:pPr>
                <a:spcBef>
                  <a:spcPct val="0"/>
                </a:spcBef>
              </a:pPr>
              <a:t>37</a:t>
            </a:fld>
            <a:endParaRPr lang="el-GR" altLang="en-US">
              <a:latin typeface="Comic Sans MS" panose="030F0702030302020204" pitchFamily="66" charset="0"/>
            </a:endParaRPr>
          </a:p>
        </p:txBody>
      </p:sp>
    </p:spTree>
    <p:extLst>
      <p:ext uri="{BB962C8B-B14F-4D97-AF65-F5344CB8AC3E}">
        <p14:creationId xmlns:p14="http://schemas.microsoft.com/office/powerpoint/2010/main" val="29995549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389BE9-DBD1-44CC-A497-4B6282B8E737}" type="slidenum">
              <a:rPr lang="el-GR" altLang="en-US">
                <a:latin typeface="Comic Sans MS" panose="030F0702030302020204" pitchFamily="66" charset="0"/>
              </a:rPr>
              <a:pPr>
                <a:spcBef>
                  <a:spcPct val="0"/>
                </a:spcBef>
              </a:pPr>
              <a:t>38</a:t>
            </a:fld>
            <a:endParaRPr lang="el-GR" altLang="en-US">
              <a:latin typeface="Comic Sans MS" panose="030F0702030302020204" pitchFamily="66" charset="0"/>
            </a:endParaRPr>
          </a:p>
        </p:txBody>
      </p:sp>
    </p:spTree>
    <p:extLst>
      <p:ext uri="{BB962C8B-B14F-4D97-AF65-F5344CB8AC3E}">
        <p14:creationId xmlns:p14="http://schemas.microsoft.com/office/powerpoint/2010/main" val="3161768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4ABED8-2AB1-4C48-865B-5C00B8A96419}" type="slidenum">
              <a:rPr lang="el-GR" altLang="en-US">
                <a:latin typeface="Comic Sans MS" panose="030F0702030302020204" pitchFamily="66" charset="0"/>
              </a:rPr>
              <a:pPr>
                <a:spcBef>
                  <a:spcPct val="0"/>
                </a:spcBef>
              </a:pPr>
              <a:t>39</a:t>
            </a:fld>
            <a:endParaRPr lang="el-GR" altLang="en-US">
              <a:latin typeface="Comic Sans MS" panose="030F0702030302020204" pitchFamily="66" charset="0"/>
            </a:endParaRPr>
          </a:p>
        </p:txBody>
      </p:sp>
    </p:spTree>
    <p:extLst>
      <p:ext uri="{BB962C8B-B14F-4D97-AF65-F5344CB8AC3E}">
        <p14:creationId xmlns:p14="http://schemas.microsoft.com/office/powerpoint/2010/main" val="4059075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AB0618-9BF8-4B99-9C2C-62B896744E20}" type="slidenum">
              <a:rPr lang="el-GR" altLang="en-US">
                <a:latin typeface="Comic Sans MS" panose="030F0702030302020204" pitchFamily="66" charset="0"/>
              </a:rPr>
              <a:pPr>
                <a:spcBef>
                  <a:spcPct val="0"/>
                </a:spcBef>
              </a:pPr>
              <a:t>4</a:t>
            </a:fld>
            <a:endParaRPr lang="el-GR" altLang="en-US">
              <a:latin typeface="Comic Sans MS" panose="030F0702030302020204" pitchFamily="66" charset="0"/>
            </a:endParaRPr>
          </a:p>
        </p:txBody>
      </p:sp>
    </p:spTree>
    <p:extLst>
      <p:ext uri="{BB962C8B-B14F-4D97-AF65-F5344CB8AC3E}">
        <p14:creationId xmlns:p14="http://schemas.microsoft.com/office/powerpoint/2010/main" val="37548002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ADCDCD-66BB-4253-8A91-52FDFE06D08A}" type="slidenum">
              <a:rPr lang="el-GR" altLang="en-US">
                <a:latin typeface="Comic Sans MS" panose="030F0702030302020204" pitchFamily="66" charset="0"/>
              </a:rPr>
              <a:pPr>
                <a:spcBef>
                  <a:spcPct val="0"/>
                </a:spcBef>
              </a:pPr>
              <a:t>40</a:t>
            </a:fld>
            <a:endParaRPr lang="el-GR" altLang="en-US">
              <a:latin typeface="Comic Sans MS" panose="030F0702030302020204" pitchFamily="66" charset="0"/>
            </a:endParaRPr>
          </a:p>
        </p:txBody>
      </p:sp>
    </p:spTree>
    <p:extLst>
      <p:ext uri="{BB962C8B-B14F-4D97-AF65-F5344CB8AC3E}">
        <p14:creationId xmlns:p14="http://schemas.microsoft.com/office/powerpoint/2010/main" val="25442214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1D4F79-4A76-439B-94C7-FF0B8D8C36D1}" type="slidenum">
              <a:rPr lang="el-GR" altLang="en-US">
                <a:latin typeface="Comic Sans MS" panose="030F0702030302020204" pitchFamily="66" charset="0"/>
              </a:rPr>
              <a:pPr>
                <a:spcBef>
                  <a:spcPct val="0"/>
                </a:spcBef>
              </a:pPr>
              <a:t>41</a:t>
            </a:fld>
            <a:endParaRPr lang="el-GR" altLang="en-US">
              <a:latin typeface="Comic Sans MS" panose="030F0702030302020204" pitchFamily="66" charset="0"/>
            </a:endParaRPr>
          </a:p>
        </p:txBody>
      </p:sp>
    </p:spTree>
    <p:extLst>
      <p:ext uri="{BB962C8B-B14F-4D97-AF65-F5344CB8AC3E}">
        <p14:creationId xmlns:p14="http://schemas.microsoft.com/office/powerpoint/2010/main" val="33280668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02C814-8EA5-4457-BB18-6C2B4AFFBA3A}" type="slidenum">
              <a:rPr lang="el-GR" altLang="en-US">
                <a:latin typeface="Comic Sans MS" panose="030F0702030302020204" pitchFamily="66" charset="0"/>
              </a:rPr>
              <a:pPr>
                <a:spcBef>
                  <a:spcPct val="0"/>
                </a:spcBef>
              </a:pPr>
              <a:t>42</a:t>
            </a:fld>
            <a:endParaRPr lang="el-GR" altLang="en-US">
              <a:latin typeface="Comic Sans MS" panose="030F0702030302020204" pitchFamily="66" charset="0"/>
            </a:endParaRPr>
          </a:p>
        </p:txBody>
      </p:sp>
    </p:spTree>
    <p:extLst>
      <p:ext uri="{BB962C8B-B14F-4D97-AF65-F5344CB8AC3E}">
        <p14:creationId xmlns:p14="http://schemas.microsoft.com/office/powerpoint/2010/main" val="36318333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Εικόνα</a:t>
            </a:r>
            <a:r>
              <a:rPr lang="el-GR" baseline="0" dirty="0" smtClean="0"/>
              <a:t> 39: </a:t>
            </a:r>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43</a:t>
            </a:fld>
            <a:endParaRPr lang="en-US"/>
          </a:p>
        </p:txBody>
      </p:sp>
    </p:spTree>
    <p:extLst>
      <p:ext uri="{BB962C8B-B14F-4D97-AF65-F5344CB8AC3E}">
        <p14:creationId xmlns:p14="http://schemas.microsoft.com/office/powerpoint/2010/main" val="24301489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8372" name="Slide Number Placeholder 3"/>
          <p:cNvSpPr>
            <a:spLocks noGrp="1"/>
          </p:cNvSpPr>
          <p:nvPr>
            <p:ph type="sldNum" sz="quarter" idx="5"/>
          </p:nvPr>
        </p:nvSpPr>
        <p:spPr bwMode="auto">
          <a:ln>
            <a:miter lim="800000"/>
            <a:headEnd/>
            <a:tailEnd/>
          </a:ln>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97CE980D-82E6-4FF5-9768-F80B4A21E79E}" type="slidenum">
              <a:rPr lang="el-GR" altLang="en-US"/>
              <a:pPr/>
              <a:t>45</a:t>
            </a:fld>
            <a:endParaRPr lang="el-GR" altLang="en-US"/>
          </a:p>
        </p:txBody>
      </p:sp>
    </p:spTree>
    <p:extLst>
      <p:ext uri="{BB962C8B-B14F-4D97-AF65-F5344CB8AC3E}">
        <p14:creationId xmlns:p14="http://schemas.microsoft.com/office/powerpoint/2010/main" val="19369322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A34742-4264-4FC6-8D9D-0A496386DEFF}" type="slidenum">
              <a:rPr lang="el-GR" altLang="en-US">
                <a:latin typeface="Comic Sans MS" panose="030F0702030302020204" pitchFamily="66" charset="0"/>
              </a:rPr>
              <a:pPr>
                <a:spcBef>
                  <a:spcPct val="0"/>
                </a:spcBef>
              </a:pPr>
              <a:t>50</a:t>
            </a:fld>
            <a:endParaRPr lang="el-GR" altLang="en-US">
              <a:latin typeface="Comic Sans MS" panose="030F0702030302020204" pitchFamily="66" charset="0"/>
            </a:endParaRPr>
          </a:p>
        </p:txBody>
      </p:sp>
    </p:spTree>
    <p:extLst>
      <p:ext uri="{BB962C8B-B14F-4D97-AF65-F5344CB8AC3E}">
        <p14:creationId xmlns:p14="http://schemas.microsoft.com/office/powerpoint/2010/main" val="26912827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A34742-4264-4FC6-8D9D-0A496386DEFF}" type="slidenum">
              <a:rPr lang="el-GR" altLang="en-US">
                <a:latin typeface="Comic Sans MS" panose="030F0702030302020204" pitchFamily="66" charset="0"/>
              </a:rPr>
              <a:pPr>
                <a:spcBef>
                  <a:spcPct val="0"/>
                </a:spcBef>
              </a:pPr>
              <a:t>51</a:t>
            </a:fld>
            <a:endParaRPr lang="el-GR" altLang="en-US">
              <a:latin typeface="Comic Sans MS" panose="030F0702030302020204" pitchFamily="66" charset="0"/>
            </a:endParaRPr>
          </a:p>
        </p:txBody>
      </p:sp>
    </p:spTree>
    <p:extLst>
      <p:ext uri="{BB962C8B-B14F-4D97-AF65-F5344CB8AC3E}">
        <p14:creationId xmlns:p14="http://schemas.microsoft.com/office/powerpoint/2010/main" val="2128002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A34742-4264-4FC6-8D9D-0A496386DEFF}" type="slidenum">
              <a:rPr lang="el-GR" altLang="en-US">
                <a:latin typeface="Comic Sans MS" panose="030F0702030302020204" pitchFamily="66" charset="0"/>
              </a:rPr>
              <a:pPr>
                <a:spcBef>
                  <a:spcPct val="0"/>
                </a:spcBef>
              </a:pPr>
              <a:t>52</a:t>
            </a:fld>
            <a:endParaRPr lang="el-GR" altLang="en-US">
              <a:latin typeface="Comic Sans MS" panose="030F0702030302020204" pitchFamily="66" charset="0"/>
            </a:endParaRPr>
          </a:p>
        </p:txBody>
      </p:sp>
    </p:spTree>
    <p:extLst>
      <p:ext uri="{BB962C8B-B14F-4D97-AF65-F5344CB8AC3E}">
        <p14:creationId xmlns:p14="http://schemas.microsoft.com/office/powerpoint/2010/main" val="37412196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A34742-4264-4FC6-8D9D-0A496386DEFF}" type="slidenum">
              <a:rPr lang="el-GR" altLang="en-US">
                <a:latin typeface="Comic Sans MS" panose="030F0702030302020204" pitchFamily="66" charset="0"/>
              </a:rPr>
              <a:pPr>
                <a:spcBef>
                  <a:spcPct val="0"/>
                </a:spcBef>
              </a:pPr>
              <a:t>53</a:t>
            </a:fld>
            <a:endParaRPr lang="el-GR" altLang="en-US">
              <a:latin typeface="Comic Sans MS" panose="030F0702030302020204" pitchFamily="66" charset="0"/>
            </a:endParaRPr>
          </a:p>
        </p:txBody>
      </p:sp>
    </p:spTree>
    <p:extLst>
      <p:ext uri="{BB962C8B-B14F-4D97-AF65-F5344CB8AC3E}">
        <p14:creationId xmlns:p14="http://schemas.microsoft.com/office/powerpoint/2010/main" val="8179689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A34742-4264-4FC6-8D9D-0A496386DEFF}" type="slidenum">
              <a:rPr lang="el-GR" altLang="en-US">
                <a:latin typeface="Comic Sans MS" panose="030F0702030302020204" pitchFamily="66" charset="0"/>
              </a:rPr>
              <a:pPr>
                <a:spcBef>
                  <a:spcPct val="0"/>
                </a:spcBef>
              </a:pPr>
              <a:t>54</a:t>
            </a:fld>
            <a:endParaRPr lang="el-GR" altLang="en-US">
              <a:latin typeface="Comic Sans MS" panose="030F0702030302020204" pitchFamily="66" charset="0"/>
            </a:endParaRPr>
          </a:p>
        </p:txBody>
      </p:sp>
    </p:spTree>
    <p:extLst>
      <p:ext uri="{BB962C8B-B14F-4D97-AF65-F5344CB8AC3E}">
        <p14:creationId xmlns:p14="http://schemas.microsoft.com/office/powerpoint/2010/main" val="837174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3F0348-6C10-4B00-9D73-8BA850D7746E}" type="slidenum">
              <a:rPr lang="el-GR" altLang="en-US">
                <a:latin typeface="Comic Sans MS" panose="030F0702030302020204" pitchFamily="66" charset="0"/>
              </a:rPr>
              <a:pPr>
                <a:spcBef>
                  <a:spcPct val="0"/>
                </a:spcBef>
              </a:pPr>
              <a:t>5</a:t>
            </a:fld>
            <a:endParaRPr lang="el-GR" altLang="en-US">
              <a:latin typeface="Comic Sans MS" panose="030F0702030302020204" pitchFamily="66" charset="0"/>
            </a:endParaRPr>
          </a:p>
        </p:txBody>
      </p:sp>
    </p:spTree>
    <p:extLst>
      <p:ext uri="{BB962C8B-B14F-4D97-AF65-F5344CB8AC3E}">
        <p14:creationId xmlns:p14="http://schemas.microsoft.com/office/powerpoint/2010/main" val="22103790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A34742-4264-4FC6-8D9D-0A496386DEFF}" type="slidenum">
              <a:rPr lang="el-GR" altLang="en-US">
                <a:latin typeface="Comic Sans MS" panose="030F0702030302020204" pitchFamily="66" charset="0"/>
              </a:rPr>
              <a:pPr>
                <a:spcBef>
                  <a:spcPct val="0"/>
                </a:spcBef>
              </a:pPr>
              <a:t>55</a:t>
            </a:fld>
            <a:endParaRPr lang="el-GR" altLang="en-US">
              <a:latin typeface="Comic Sans MS" panose="030F0702030302020204" pitchFamily="66" charset="0"/>
            </a:endParaRPr>
          </a:p>
        </p:txBody>
      </p:sp>
    </p:spTree>
    <p:extLst>
      <p:ext uri="{BB962C8B-B14F-4D97-AF65-F5344CB8AC3E}">
        <p14:creationId xmlns:p14="http://schemas.microsoft.com/office/powerpoint/2010/main" val="32283202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A34742-4264-4FC6-8D9D-0A496386DEFF}" type="slidenum">
              <a:rPr lang="el-GR" altLang="en-US">
                <a:latin typeface="Comic Sans MS" panose="030F0702030302020204" pitchFamily="66" charset="0"/>
              </a:rPr>
              <a:pPr>
                <a:spcBef>
                  <a:spcPct val="0"/>
                </a:spcBef>
              </a:pPr>
              <a:t>56</a:t>
            </a:fld>
            <a:endParaRPr lang="el-GR" altLang="en-US">
              <a:latin typeface="Comic Sans MS" panose="030F0702030302020204" pitchFamily="66" charset="0"/>
            </a:endParaRPr>
          </a:p>
        </p:txBody>
      </p:sp>
    </p:spTree>
    <p:extLst>
      <p:ext uri="{BB962C8B-B14F-4D97-AF65-F5344CB8AC3E}">
        <p14:creationId xmlns:p14="http://schemas.microsoft.com/office/powerpoint/2010/main" val="11222244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A34742-4264-4FC6-8D9D-0A496386DEFF}" type="slidenum">
              <a:rPr lang="el-GR" altLang="en-US">
                <a:latin typeface="Comic Sans MS" panose="030F0702030302020204" pitchFamily="66" charset="0"/>
              </a:rPr>
              <a:pPr>
                <a:spcBef>
                  <a:spcPct val="0"/>
                </a:spcBef>
              </a:pPr>
              <a:t>57</a:t>
            </a:fld>
            <a:endParaRPr lang="el-GR" altLang="en-US">
              <a:latin typeface="Comic Sans MS" panose="030F0702030302020204" pitchFamily="66" charset="0"/>
            </a:endParaRPr>
          </a:p>
        </p:txBody>
      </p:sp>
    </p:spTree>
    <p:extLst>
      <p:ext uri="{BB962C8B-B14F-4D97-AF65-F5344CB8AC3E}">
        <p14:creationId xmlns:p14="http://schemas.microsoft.com/office/powerpoint/2010/main" val="20624971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A34742-4264-4FC6-8D9D-0A496386DEFF}" type="slidenum">
              <a:rPr lang="el-GR" altLang="en-US">
                <a:latin typeface="Comic Sans MS" panose="030F0702030302020204" pitchFamily="66" charset="0"/>
              </a:rPr>
              <a:pPr>
                <a:spcBef>
                  <a:spcPct val="0"/>
                </a:spcBef>
              </a:pPr>
              <a:t>58</a:t>
            </a:fld>
            <a:endParaRPr lang="el-GR" altLang="en-US">
              <a:latin typeface="Comic Sans MS" panose="030F0702030302020204" pitchFamily="66" charset="0"/>
            </a:endParaRPr>
          </a:p>
        </p:txBody>
      </p:sp>
    </p:spTree>
    <p:extLst>
      <p:ext uri="{BB962C8B-B14F-4D97-AF65-F5344CB8AC3E}">
        <p14:creationId xmlns:p14="http://schemas.microsoft.com/office/powerpoint/2010/main" val="6562644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A34742-4264-4FC6-8D9D-0A496386DEFF}" type="slidenum">
              <a:rPr lang="el-GR" altLang="en-US">
                <a:latin typeface="Comic Sans MS" panose="030F0702030302020204" pitchFamily="66" charset="0"/>
              </a:rPr>
              <a:pPr>
                <a:spcBef>
                  <a:spcPct val="0"/>
                </a:spcBef>
              </a:pPr>
              <a:t>59</a:t>
            </a:fld>
            <a:endParaRPr lang="el-GR" altLang="en-US">
              <a:latin typeface="Comic Sans MS" panose="030F0702030302020204" pitchFamily="66" charset="0"/>
            </a:endParaRPr>
          </a:p>
        </p:txBody>
      </p:sp>
    </p:spTree>
    <p:extLst>
      <p:ext uri="{BB962C8B-B14F-4D97-AF65-F5344CB8AC3E}">
        <p14:creationId xmlns:p14="http://schemas.microsoft.com/office/powerpoint/2010/main" val="29929105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A34742-4264-4FC6-8D9D-0A496386DEFF}" type="slidenum">
              <a:rPr lang="el-GR" altLang="en-US">
                <a:latin typeface="Comic Sans MS" panose="030F0702030302020204" pitchFamily="66" charset="0"/>
              </a:rPr>
              <a:pPr>
                <a:spcBef>
                  <a:spcPct val="0"/>
                </a:spcBef>
              </a:pPr>
              <a:t>60</a:t>
            </a:fld>
            <a:endParaRPr lang="el-GR" altLang="en-US">
              <a:latin typeface="Comic Sans MS" panose="030F0702030302020204" pitchFamily="66" charset="0"/>
            </a:endParaRPr>
          </a:p>
        </p:txBody>
      </p:sp>
    </p:spTree>
    <p:extLst>
      <p:ext uri="{BB962C8B-B14F-4D97-AF65-F5344CB8AC3E}">
        <p14:creationId xmlns:p14="http://schemas.microsoft.com/office/powerpoint/2010/main" val="2515679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0464EA-8D7E-440C-9C42-518CEA554635}" type="slidenum">
              <a:rPr lang="el-GR" altLang="en-US">
                <a:latin typeface="Comic Sans MS" panose="030F0702030302020204" pitchFamily="66" charset="0"/>
              </a:rPr>
              <a:pPr>
                <a:spcBef>
                  <a:spcPct val="0"/>
                </a:spcBef>
              </a:pPr>
              <a:t>6</a:t>
            </a:fld>
            <a:endParaRPr lang="el-GR" altLang="en-US">
              <a:latin typeface="Comic Sans MS" panose="030F0702030302020204" pitchFamily="66" charset="0"/>
            </a:endParaRPr>
          </a:p>
        </p:txBody>
      </p:sp>
    </p:spTree>
    <p:extLst>
      <p:ext uri="{BB962C8B-B14F-4D97-AF65-F5344CB8AC3E}">
        <p14:creationId xmlns:p14="http://schemas.microsoft.com/office/powerpoint/2010/main" val="2216229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258D1D-E317-4DC8-913D-E2A3D4065B24}" type="slidenum">
              <a:rPr lang="el-GR" altLang="en-US">
                <a:latin typeface="Comic Sans MS" panose="030F0702030302020204" pitchFamily="66" charset="0"/>
              </a:rPr>
              <a:pPr>
                <a:spcBef>
                  <a:spcPct val="0"/>
                </a:spcBef>
              </a:pPr>
              <a:t>7</a:t>
            </a:fld>
            <a:endParaRPr lang="el-GR" altLang="en-US">
              <a:latin typeface="Comic Sans MS" panose="030F0702030302020204" pitchFamily="66" charset="0"/>
            </a:endParaRPr>
          </a:p>
        </p:txBody>
      </p:sp>
    </p:spTree>
    <p:extLst>
      <p:ext uri="{BB962C8B-B14F-4D97-AF65-F5344CB8AC3E}">
        <p14:creationId xmlns:p14="http://schemas.microsoft.com/office/powerpoint/2010/main" val="2657770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C6A7CC-EDF2-4274-98D7-B9B46F56BB15}" type="slidenum">
              <a:rPr lang="el-GR" altLang="en-US">
                <a:latin typeface="Comic Sans MS" panose="030F0702030302020204" pitchFamily="66" charset="0"/>
              </a:rPr>
              <a:pPr>
                <a:spcBef>
                  <a:spcPct val="0"/>
                </a:spcBef>
              </a:pPr>
              <a:t>8</a:t>
            </a:fld>
            <a:endParaRPr lang="el-GR" altLang="en-US">
              <a:latin typeface="Comic Sans MS" panose="030F0702030302020204" pitchFamily="66" charset="0"/>
            </a:endParaRPr>
          </a:p>
        </p:txBody>
      </p:sp>
    </p:spTree>
    <p:extLst>
      <p:ext uri="{BB962C8B-B14F-4D97-AF65-F5344CB8AC3E}">
        <p14:creationId xmlns:p14="http://schemas.microsoft.com/office/powerpoint/2010/main" val="950259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75D7EF-9897-4EED-B515-C56152FC59F7}" type="slidenum">
              <a:rPr lang="el-GR" altLang="en-US">
                <a:latin typeface="Comic Sans MS" panose="030F0702030302020204" pitchFamily="66" charset="0"/>
              </a:rPr>
              <a:pPr>
                <a:spcBef>
                  <a:spcPct val="0"/>
                </a:spcBef>
              </a:pPr>
              <a:t>9</a:t>
            </a:fld>
            <a:endParaRPr lang="el-GR" altLang="en-US">
              <a:latin typeface="Comic Sans MS" panose="030F0702030302020204" pitchFamily="66" charset="0"/>
            </a:endParaRPr>
          </a:p>
        </p:txBody>
      </p:sp>
    </p:spTree>
    <p:extLst>
      <p:ext uri="{BB962C8B-B14F-4D97-AF65-F5344CB8AC3E}">
        <p14:creationId xmlns:p14="http://schemas.microsoft.com/office/powerpoint/2010/main" val="3519363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1819"/>
            <a:ext cx="7772400" cy="1415846"/>
          </a:xfrm>
        </p:spPr>
        <p:txBody>
          <a:bodyPr anchor="b">
            <a:noAutofit/>
          </a:bodyPr>
          <a:lstStyle>
            <a:lvl1pPr algn="ct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1142999" y="3602037"/>
            <a:ext cx="6894871" cy="2710273"/>
          </a:xfrm>
        </p:spPr>
        <p:txBody>
          <a:bodyPr/>
          <a:lstStyle>
            <a:lvl1pPr marL="0" indent="0" algn="ctr">
              <a:buNone/>
              <a:defRPr lang="en-US" sz="2400" b="1" smtClean="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800" smtClean="0"/>
              <a:t>Click to edit Master subtitle style</a:t>
            </a:r>
            <a:endParaRPr lang="el-GR" sz="2800" dirty="0" smtClean="0"/>
          </a:p>
        </p:txBody>
      </p:sp>
      <p:pic>
        <p:nvPicPr>
          <p:cNvPr id="7" name="Picture 6" descr="Λογότυπο Εθνικόν και Καποδιστριακόν Πανεπιστήμιον Αθηνών"/>
          <p:cNvPicPr>
            <a:picLocks noChangeAspect="1"/>
          </p:cNvPicPr>
          <p:nvPr/>
        </p:nvPicPr>
        <p:blipFill>
          <a:blip r:embed="rId2"/>
          <a:stretch>
            <a:fillRect/>
          </a:stretch>
        </p:blipFill>
        <p:spPr>
          <a:xfrm>
            <a:off x="685800" y="621594"/>
            <a:ext cx="4147938" cy="817388"/>
          </a:xfrm>
          <a:prstGeom prst="rect">
            <a:avLst/>
          </a:prstGeom>
        </p:spPr>
      </p:pic>
    </p:spTree>
    <p:extLst>
      <p:ext uri="{BB962C8B-B14F-4D97-AF65-F5344CB8AC3E}">
        <p14:creationId xmlns:p14="http://schemas.microsoft.com/office/powerpoint/2010/main" val="3827745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16. Εργαστηριακή Άσκηση Μυριάποδα</a:t>
            </a:r>
            <a:endParaRPr lang="el-GR"/>
          </a:p>
        </p:txBody>
      </p:sp>
      <p:sp>
        <p:nvSpPr>
          <p:cNvPr id="4" name="Θέση αριθμού διαφάνειας 3"/>
          <p:cNvSpPr>
            <a:spLocks noGrp="1"/>
          </p:cNvSpPr>
          <p:nvPr>
            <p:ph type="sldNum" sz="quarter" idx="11"/>
          </p:nvPr>
        </p:nvSpPr>
        <p:spPr/>
        <p:txBody>
          <a:bodyPr/>
          <a:lstStyle/>
          <a:p>
            <a:pPr>
              <a:defRPr/>
            </a:pPr>
            <a:fld id="{74320861-BB32-4AD0-B7DD-619283EDE1A9}" type="slidenum">
              <a:rPr lang="el-GR" altLang="en-US" smtClean="0"/>
              <a:pPr>
                <a:defRPr/>
              </a:pPr>
              <a:t>‹#›</a:t>
            </a:fld>
            <a:endParaRPr lang="el-GR" altLang="en-US"/>
          </a:p>
        </p:txBody>
      </p:sp>
      <p:sp>
        <p:nvSpPr>
          <p:cNvPr id="6" name="Θέση περιεχομένου 5"/>
          <p:cNvSpPr>
            <a:spLocks noGrp="1"/>
          </p:cNvSpPr>
          <p:nvPr>
            <p:ph sz="quarter" idx="12"/>
          </p:nvPr>
        </p:nvSpPr>
        <p:spPr>
          <a:xfrm>
            <a:off x="3790950" y="1828800"/>
            <a:ext cx="4724400"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8" name="Θέση κειμένου 7"/>
          <p:cNvSpPr>
            <a:spLocks noGrp="1"/>
          </p:cNvSpPr>
          <p:nvPr>
            <p:ph type="body" sz="quarter" idx="13"/>
          </p:nvPr>
        </p:nvSpPr>
        <p:spPr>
          <a:xfrm>
            <a:off x="628650" y="1798638"/>
            <a:ext cx="3101975" cy="4410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716409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16. Εργαστηριακή Άσκηση Μυριάποδα</a:t>
            </a:r>
            <a:endParaRPr lang="el-GR"/>
          </a:p>
        </p:txBody>
      </p:sp>
      <p:sp>
        <p:nvSpPr>
          <p:cNvPr id="4" name="Θέση αριθμού διαφάνειας 3"/>
          <p:cNvSpPr>
            <a:spLocks noGrp="1"/>
          </p:cNvSpPr>
          <p:nvPr>
            <p:ph type="sldNum" sz="quarter" idx="11"/>
          </p:nvPr>
        </p:nvSpPr>
        <p:spPr/>
        <p:txBody>
          <a:bodyPr/>
          <a:lstStyle/>
          <a:p>
            <a:pPr>
              <a:defRPr/>
            </a:pPr>
            <a:fld id="{E9570C25-425D-4823-B395-E2AEF4256E7A}" type="slidenum">
              <a:rPr lang="el-GR" altLang="en-US" smtClean="0"/>
              <a:pPr>
                <a:defRPr/>
              </a:pPr>
              <a:t>‹#›</a:t>
            </a:fld>
            <a:endParaRPr lang="el-GR" altLang="en-US"/>
          </a:p>
        </p:txBody>
      </p:sp>
    </p:spTree>
    <p:extLst>
      <p:ext uri="{BB962C8B-B14F-4D97-AF65-F5344CB8AC3E}">
        <p14:creationId xmlns:p14="http://schemas.microsoft.com/office/powerpoint/2010/main" val="378032747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16. Εργαστηριακή Άσκηση Μυριάποδα</a:t>
            </a:r>
            <a:endParaRPr lang="el-GR"/>
          </a:p>
        </p:txBody>
      </p:sp>
      <p:sp>
        <p:nvSpPr>
          <p:cNvPr id="4" name="Θέση αριθμού διαφάνειας 3"/>
          <p:cNvSpPr>
            <a:spLocks noGrp="1"/>
          </p:cNvSpPr>
          <p:nvPr>
            <p:ph type="sldNum" sz="quarter" idx="11"/>
          </p:nvPr>
        </p:nvSpPr>
        <p:spPr/>
        <p:txBody>
          <a:bodyPr/>
          <a:lstStyle/>
          <a:p>
            <a:pPr>
              <a:defRPr/>
            </a:pPr>
            <a:fld id="{5A31DDEE-1F17-42AA-9ACC-3DF7B27C14C6}" type="slidenum">
              <a:rPr lang="el-GR" altLang="en-US" smtClean="0"/>
              <a:pPr>
                <a:defRPr/>
              </a:pPr>
              <a:t>‹#›</a:t>
            </a:fld>
            <a:endParaRPr lang="el-GR" altLang="en-US"/>
          </a:p>
        </p:txBody>
      </p:sp>
      <p:sp>
        <p:nvSpPr>
          <p:cNvPr id="6" name="Θέση κειμένου 5"/>
          <p:cNvSpPr>
            <a:spLocks noGrp="1"/>
          </p:cNvSpPr>
          <p:nvPr>
            <p:ph type="body" sz="quarter" idx="12"/>
          </p:nvPr>
        </p:nvSpPr>
        <p:spPr>
          <a:xfrm>
            <a:off x="628650" y="1855788"/>
            <a:ext cx="7886700" cy="2305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Θέση εικόνας 7"/>
          <p:cNvSpPr>
            <a:spLocks noGrp="1"/>
          </p:cNvSpPr>
          <p:nvPr>
            <p:ph type="pic" sz="quarter" idx="13"/>
          </p:nvPr>
        </p:nvSpPr>
        <p:spPr>
          <a:xfrm>
            <a:off x="628650" y="4214813"/>
            <a:ext cx="7886700" cy="1947862"/>
          </a:xfrm>
        </p:spPr>
        <p:txBody>
          <a:bodyPr/>
          <a:lstStyle/>
          <a:p>
            <a:r>
              <a:rPr lang="en-US" smtClean="0"/>
              <a:t>Click icon to add picture</a:t>
            </a:r>
            <a:endParaRPr lang="en-US"/>
          </a:p>
        </p:txBody>
      </p:sp>
    </p:spTree>
    <p:extLst>
      <p:ext uri="{BB962C8B-B14F-4D97-AF65-F5344CB8AC3E}">
        <p14:creationId xmlns:p14="http://schemas.microsoft.com/office/powerpoint/2010/main" val="4253658558"/>
      </p:ext>
    </p:extLst>
  </p:cSld>
  <p:clrMapOvr>
    <a:masterClrMapping/>
  </p:clrMapOvr>
  <p:timing>
    <p:tnLst>
      <p:par>
        <p:cTn id="1" dur="indefinite" restart="never" nodeType="tmRoot"/>
      </p:par>
    </p:tnLst>
  </p:timing>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16. Εργαστηριακή Άσκηση Μυριάποδα</a:t>
            </a:r>
            <a:endParaRPr lang="el-GR"/>
          </a:p>
        </p:txBody>
      </p:sp>
      <p:sp>
        <p:nvSpPr>
          <p:cNvPr id="4" name="Θέση αριθμού διαφάνειας 3"/>
          <p:cNvSpPr>
            <a:spLocks noGrp="1"/>
          </p:cNvSpPr>
          <p:nvPr>
            <p:ph type="sldNum" sz="quarter" idx="11"/>
          </p:nvPr>
        </p:nvSpPr>
        <p:spPr/>
        <p:txBody>
          <a:bodyPr/>
          <a:lstStyle/>
          <a:p>
            <a:pPr>
              <a:defRPr/>
            </a:pPr>
            <a:fld id="{5A31DDEE-1F17-42AA-9ACC-3DF7B27C14C6}" type="slidenum">
              <a:rPr lang="el-GR" altLang="en-US" smtClean="0"/>
              <a:pPr>
                <a:defRPr/>
              </a:pPr>
              <a:t>‹#›</a:t>
            </a:fld>
            <a:endParaRPr lang="el-GR" altLang="en-US"/>
          </a:p>
        </p:txBody>
      </p:sp>
      <p:sp>
        <p:nvSpPr>
          <p:cNvPr id="6" name="Content Placeholder 5"/>
          <p:cNvSpPr>
            <a:spLocks noGrp="1"/>
          </p:cNvSpPr>
          <p:nvPr>
            <p:ph sz="quarter" idx="12"/>
          </p:nvPr>
        </p:nvSpPr>
        <p:spPr>
          <a:xfrm>
            <a:off x="4624388" y="1853430"/>
            <a:ext cx="3890962" cy="20692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3"/>
          </p:nvPr>
        </p:nvSpPr>
        <p:spPr>
          <a:xfrm>
            <a:off x="4624388" y="4048124"/>
            <a:ext cx="3890962" cy="21145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4"/>
          </p:nvPr>
        </p:nvSpPr>
        <p:spPr>
          <a:xfrm>
            <a:off x="628650" y="1854200"/>
            <a:ext cx="3890963" cy="4308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841038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16. Εργαστηριακή Άσκηση Μυριάποδα</a:t>
            </a:r>
            <a:endParaRPr lang="el-GR"/>
          </a:p>
        </p:txBody>
      </p:sp>
      <p:sp>
        <p:nvSpPr>
          <p:cNvPr id="4" name="Θέση αριθμού διαφάνειας 3"/>
          <p:cNvSpPr>
            <a:spLocks noGrp="1"/>
          </p:cNvSpPr>
          <p:nvPr>
            <p:ph type="sldNum" sz="quarter" idx="11"/>
          </p:nvPr>
        </p:nvSpPr>
        <p:spPr/>
        <p:txBody>
          <a:bodyPr/>
          <a:lstStyle/>
          <a:p>
            <a:pPr>
              <a:defRPr/>
            </a:pPr>
            <a:fld id="{5A31DDEE-1F17-42AA-9ACC-3DF7B27C14C6}" type="slidenum">
              <a:rPr lang="el-GR" altLang="en-US" smtClean="0"/>
              <a:pPr>
                <a:defRPr/>
              </a:pPr>
              <a:t>‹#›</a:t>
            </a:fld>
            <a:endParaRPr lang="el-GR" altLang="en-US"/>
          </a:p>
        </p:txBody>
      </p:sp>
      <p:sp>
        <p:nvSpPr>
          <p:cNvPr id="6" name="Content Placeholder 5"/>
          <p:cNvSpPr>
            <a:spLocks noGrp="1"/>
          </p:cNvSpPr>
          <p:nvPr>
            <p:ph sz="quarter" idx="12"/>
          </p:nvPr>
        </p:nvSpPr>
        <p:spPr>
          <a:xfrm>
            <a:off x="4624388" y="1853430"/>
            <a:ext cx="3890962" cy="20692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3"/>
          </p:nvPr>
        </p:nvSpPr>
        <p:spPr>
          <a:xfrm>
            <a:off x="4624388" y="4048124"/>
            <a:ext cx="3890962" cy="21145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628650" y="1853430"/>
            <a:ext cx="3836988" cy="43092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864333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7" name="Slide Number Placeholder 6"/>
          <p:cNvSpPr>
            <a:spLocks noGrp="1"/>
          </p:cNvSpPr>
          <p:nvPr>
            <p:ph type="sldNum" sz="quarter" idx="12"/>
          </p:nvPr>
        </p:nvSpPr>
        <p:spPr/>
        <p:txBody>
          <a:bodyPr/>
          <a:lstStyle/>
          <a:p>
            <a:pPr>
              <a:defRPr/>
            </a:pPr>
            <a:fld id="{5A31DDEE-1F17-42AA-9ACC-3DF7B27C14C6}" type="slidenum">
              <a:rPr lang="el-GR" altLang="en-US" smtClean="0"/>
              <a:pPr>
                <a:defRPr/>
              </a:pPr>
              <a:t>‹#›</a:t>
            </a:fld>
            <a:endParaRPr lang="el-GR" altLang="en-US"/>
          </a:p>
        </p:txBody>
      </p:sp>
      <p:sp>
        <p:nvSpPr>
          <p:cNvPr id="8" name="Picture Placeholder 7"/>
          <p:cNvSpPr>
            <a:spLocks noGrp="1"/>
          </p:cNvSpPr>
          <p:nvPr>
            <p:ph type="pic" sz="quarter" idx="13"/>
          </p:nvPr>
        </p:nvSpPr>
        <p:spPr>
          <a:xfrm>
            <a:off x="630238" y="2160588"/>
            <a:ext cx="2949575" cy="3700462"/>
          </a:xfrm>
        </p:spPr>
        <p:txBody>
          <a:bodyPr/>
          <a:lstStyle/>
          <a:p>
            <a:r>
              <a:rPr lang="en-US" smtClean="0"/>
              <a:t>Click icon to add picture</a:t>
            </a:r>
            <a:endParaRPr lang="en-US"/>
          </a:p>
        </p:txBody>
      </p:sp>
    </p:spTree>
    <p:extLst>
      <p:ext uri="{BB962C8B-B14F-4D97-AF65-F5344CB8AC3E}">
        <p14:creationId xmlns:p14="http://schemas.microsoft.com/office/powerpoint/2010/main" val="25904965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7" name="Slide Number Placeholder 6"/>
          <p:cNvSpPr>
            <a:spLocks noGrp="1"/>
          </p:cNvSpPr>
          <p:nvPr>
            <p:ph type="sldNum" sz="quarter" idx="12"/>
          </p:nvPr>
        </p:nvSpPr>
        <p:spPr/>
        <p:txBody>
          <a:bodyPr/>
          <a:lstStyle/>
          <a:p>
            <a:pPr>
              <a:defRPr/>
            </a:pPr>
            <a:fld id="{0F1E1554-A042-4B88-8175-037B0F80FC63}" type="slidenum">
              <a:rPr lang="el-GR" altLang="en-US" smtClean="0"/>
              <a:pPr>
                <a:defRPr/>
              </a:pPr>
              <a:t>‹#›</a:t>
            </a:fld>
            <a:endParaRPr lang="el-GR" altLang="en-US"/>
          </a:p>
        </p:txBody>
      </p:sp>
    </p:spTree>
    <p:extLst>
      <p:ext uri="{BB962C8B-B14F-4D97-AF65-F5344CB8AC3E}">
        <p14:creationId xmlns:p14="http://schemas.microsoft.com/office/powerpoint/2010/main" val="3505995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l-GR" smtClean="0"/>
              <a:t>Ενότητα 16. Εργαστηριακή Άσκηση Μυριάποδα</a:t>
            </a:r>
            <a:endParaRPr lang="el-GR"/>
          </a:p>
        </p:txBody>
      </p:sp>
      <p:sp>
        <p:nvSpPr>
          <p:cNvPr id="4" name="Slide Number Placeholder 3"/>
          <p:cNvSpPr>
            <a:spLocks noGrp="1"/>
          </p:cNvSpPr>
          <p:nvPr>
            <p:ph type="sldNum" sz="quarter" idx="11"/>
          </p:nvPr>
        </p:nvSpPr>
        <p:spPr/>
        <p:txBody>
          <a:bodyPr/>
          <a:lstStyle/>
          <a:p>
            <a:pPr>
              <a:defRPr/>
            </a:pPr>
            <a:fld id="{5A31DDEE-1F17-42AA-9ACC-3DF7B27C14C6}" type="slidenum">
              <a:rPr lang="el-GR" altLang="en-US" smtClean="0"/>
              <a:pPr>
                <a:defRPr/>
              </a:pPr>
              <a:t>‹#›</a:t>
            </a:fld>
            <a:endParaRPr lang="el-GR" altLang="en-US"/>
          </a:p>
        </p:txBody>
      </p:sp>
      <p:sp>
        <p:nvSpPr>
          <p:cNvPr id="6" name="Media Placeholder 5"/>
          <p:cNvSpPr>
            <a:spLocks noGrp="1"/>
          </p:cNvSpPr>
          <p:nvPr>
            <p:ph type="media" sz="quarter" idx="12"/>
          </p:nvPr>
        </p:nvSpPr>
        <p:spPr>
          <a:xfrm>
            <a:off x="628650" y="1854200"/>
            <a:ext cx="7886700" cy="3860800"/>
          </a:xfrm>
        </p:spPr>
        <p:txBody>
          <a:bodyPr/>
          <a:lstStyle/>
          <a:p>
            <a:r>
              <a:rPr lang="en-US" smtClean="0"/>
              <a:t>Click icon to add media</a:t>
            </a:r>
            <a:endParaRPr lang="en-US"/>
          </a:p>
        </p:txBody>
      </p:sp>
    </p:spTree>
    <p:extLst>
      <p:ext uri="{BB962C8B-B14F-4D97-AF65-F5344CB8AC3E}">
        <p14:creationId xmlns:p14="http://schemas.microsoft.com/office/powerpoint/2010/main" val="698702426"/>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l-GR" smtClean="0"/>
              <a:t>Ενότητα 16. Εργαστηριακή Άσκηση Μυριάποδα</a:t>
            </a:r>
            <a:endParaRPr lang="el-GR"/>
          </a:p>
        </p:txBody>
      </p:sp>
      <p:sp>
        <p:nvSpPr>
          <p:cNvPr id="4" name="Slide Number Placeholder 3"/>
          <p:cNvSpPr>
            <a:spLocks noGrp="1"/>
          </p:cNvSpPr>
          <p:nvPr>
            <p:ph type="sldNum" sz="quarter" idx="11"/>
          </p:nvPr>
        </p:nvSpPr>
        <p:spPr/>
        <p:txBody>
          <a:bodyPr/>
          <a:lstStyle/>
          <a:p>
            <a:pPr>
              <a:defRPr/>
            </a:pPr>
            <a:fld id="{5A31DDEE-1F17-42AA-9ACC-3DF7B27C14C6}" type="slidenum">
              <a:rPr lang="el-GR" altLang="en-US" smtClean="0"/>
              <a:pPr>
                <a:defRPr/>
              </a:pPr>
              <a:t>‹#›</a:t>
            </a:fld>
            <a:endParaRPr lang="el-GR" altLang="en-US"/>
          </a:p>
        </p:txBody>
      </p:sp>
      <p:sp>
        <p:nvSpPr>
          <p:cNvPr id="10" name="Content Placeholder 9"/>
          <p:cNvSpPr>
            <a:spLocks noGrp="1"/>
          </p:cNvSpPr>
          <p:nvPr>
            <p:ph sz="quarter" idx="16"/>
          </p:nvPr>
        </p:nvSpPr>
        <p:spPr>
          <a:xfrm>
            <a:off x="628650" y="1866900"/>
            <a:ext cx="3778250" cy="203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9"/>
          <p:cNvSpPr>
            <a:spLocks noGrp="1"/>
          </p:cNvSpPr>
          <p:nvPr>
            <p:ph sz="quarter" idx="17"/>
          </p:nvPr>
        </p:nvSpPr>
        <p:spPr>
          <a:xfrm>
            <a:off x="628650" y="4060595"/>
            <a:ext cx="3778250" cy="203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9"/>
          <p:cNvSpPr>
            <a:spLocks noGrp="1"/>
          </p:cNvSpPr>
          <p:nvPr>
            <p:ph sz="quarter" idx="18"/>
          </p:nvPr>
        </p:nvSpPr>
        <p:spPr>
          <a:xfrm>
            <a:off x="4724400" y="1848335"/>
            <a:ext cx="3778250" cy="203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9"/>
          <p:cNvSpPr>
            <a:spLocks noGrp="1"/>
          </p:cNvSpPr>
          <p:nvPr>
            <p:ph sz="quarter" idx="19"/>
          </p:nvPr>
        </p:nvSpPr>
        <p:spPr>
          <a:xfrm>
            <a:off x="4737100" y="4060595"/>
            <a:ext cx="3778250" cy="203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2160576"/>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l-GR" smtClean="0"/>
              <a:t>Ενότητα 16. Εργαστηριακή Άσκηση Μυριάποδα</a:t>
            </a:r>
            <a:endParaRPr lang="el-GR"/>
          </a:p>
        </p:txBody>
      </p:sp>
      <p:sp>
        <p:nvSpPr>
          <p:cNvPr id="4" name="Slide Number Placeholder 3"/>
          <p:cNvSpPr>
            <a:spLocks noGrp="1"/>
          </p:cNvSpPr>
          <p:nvPr>
            <p:ph type="sldNum" sz="quarter" idx="11"/>
          </p:nvPr>
        </p:nvSpPr>
        <p:spPr/>
        <p:txBody>
          <a:bodyPr/>
          <a:lstStyle/>
          <a:p>
            <a:pPr>
              <a:defRPr/>
            </a:pPr>
            <a:fld id="{5A31DDEE-1F17-42AA-9ACC-3DF7B27C14C6}" type="slidenum">
              <a:rPr lang="el-GR" altLang="en-US" smtClean="0"/>
              <a:pPr>
                <a:defRPr/>
              </a:pPr>
              <a:t>‹#›</a:t>
            </a:fld>
            <a:endParaRPr lang="el-GR" altLang="en-US"/>
          </a:p>
        </p:txBody>
      </p:sp>
      <p:sp>
        <p:nvSpPr>
          <p:cNvPr id="6" name="Picture Placeholder 5"/>
          <p:cNvSpPr>
            <a:spLocks noGrp="1"/>
          </p:cNvSpPr>
          <p:nvPr>
            <p:ph type="pic" sz="quarter" idx="12"/>
          </p:nvPr>
        </p:nvSpPr>
        <p:spPr>
          <a:xfrm>
            <a:off x="628650" y="1866900"/>
            <a:ext cx="3778250" cy="2032000"/>
          </a:xfrm>
        </p:spPr>
        <p:txBody>
          <a:bodyPr/>
          <a:lstStyle/>
          <a:p>
            <a:r>
              <a:rPr lang="en-US" smtClean="0"/>
              <a:t>Click icon to add picture</a:t>
            </a:r>
            <a:endParaRPr lang="en-US"/>
          </a:p>
        </p:txBody>
      </p:sp>
      <p:sp>
        <p:nvSpPr>
          <p:cNvPr id="7" name="Picture Placeholder 5"/>
          <p:cNvSpPr>
            <a:spLocks noGrp="1"/>
          </p:cNvSpPr>
          <p:nvPr>
            <p:ph type="pic" sz="quarter" idx="13"/>
          </p:nvPr>
        </p:nvSpPr>
        <p:spPr>
          <a:xfrm>
            <a:off x="4737100" y="1854200"/>
            <a:ext cx="3778250" cy="2044700"/>
          </a:xfrm>
        </p:spPr>
        <p:txBody>
          <a:bodyPr/>
          <a:lstStyle/>
          <a:p>
            <a:r>
              <a:rPr lang="en-US" smtClean="0"/>
              <a:t>Click icon to add picture</a:t>
            </a:r>
            <a:endParaRPr lang="en-US"/>
          </a:p>
        </p:txBody>
      </p:sp>
      <p:sp>
        <p:nvSpPr>
          <p:cNvPr id="8" name="Picture Placeholder 5"/>
          <p:cNvSpPr>
            <a:spLocks noGrp="1"/>
          </p:cNvSpPr>
          <p:nvPr>
            <p:ph type="pic" sz="quarter" idx="14"/>
          </p:nvPr>
        </p:nvSpPr>
        <p:spPr>
          <a:xfrm>
            <a:off x="2682875" y="4075111"/>
            <a:ext cx="3778250" cy="2032000"/>
          </a:xfrm>
        </p:spPr>
        <p:txBody>
          <a:bodyPr/>
          <a:lstStyle/>
          <a:p>
            <a:r>
              <a:rPr lang="en-US" smtClean="0"/>
              <a:t>Click icon to add picture</a:t>
            </a:r>
            <a:endParaRPr lang="en-US"/>
          </a:p>
        </p:txBody>
      </p:sp>
    </p:spTree>
    <p:extLst>
      <p:ext uri="{BB962C8B-B14F-4D97-AF65-F5344CB8AC3E}">
        <p14:creationId xmlns:p14="http://schemas.microsoft.com/office/powerpoint/2010/main" val="3508167391"/>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6" name="Slide Number Placeholder 5"/>
          <p:cNvSpPr>
            <a:spLocks noGrp="1"/>
          </p:cNvSpPr>
          <p:nvPr>
            <p:ph type="sldNum" sz="quarter" idx="12"/>
          </p:nvPr>
        </p:nvSpPr>
        <p:spPr/>
        <p:txBody>
          <a:bodyPr/>
          <a:lstStyle/>
          <a:p>
            <a:pPr>
              <a:defRPr/>
            </a:pPr>
            <a:fld id="{E785215B-C94E-4014-A546-75AA50A65696}" type="slidenum">
              <a:rPr lang="el-GR" altLang="en-US" smtClean="0"/>
              <a:pPr>
                <a:defRPr/>
              </a:pPr>
              <a:t>‹#›</a:t>
            </a:fld>
            <a:endParaRPr lang="el-GR" altLang="en-US"/>
          </a:p>
        </p:txBody>
      </p:sp>
    </p:spTree>
    <p:extLst>
      <p:ext uri="{BB962C8B-B14F-4D97-AF65-F5344CB8AC3E}">
        <p14:creationId xmlns:p14="http://schemas.microsoft.com/office/powerpoint/2010/main" val="276118834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l-GR" smtClean="0"/>
              <a:t>Ενότητα 16. Εργαστηριακή Άσκηση Μυριάποδα</a:t>
            </a:r>
            <a:endParaRPr lang="el-GR"/>
          </a:p>
        </p:txBody>
      </p:sp>
      <p:sp>
        <p:nvSpPr>
          <p:cNvPr id="4" name="Slide Number Placeholder 3"/>
          <p:cNvSpPr>
            <a:spLocks noGrp="1"/>
          </p:cNvSpPr>
          <p:nvPr>
            <p:ph type="sldNum" sz="quarter" idx="11"/>
          </p:nvPr>
        </p:nvSpPr>
        <p:spPr/>
        <p:txBody>
          <a:bodyPr/>
          <a:lstStyle/>
          <a:p>
            <a:pPr>
              <a:defRPr/>
            </a:pPr>
            <a:fld id="{5A31DDEE-1F17-42AA-9ACC-3DF7B27C14C6}" type="slidenum">
              <a:rPr lang="el-GR" altLang="en-US" smtClean="0"/>
              <a:pPr>
                <a:defRPr/>
              </a:pPr>
              <a:t>‹#›</a:t>
            </a:fld>
            <a:endParaRPr lang="el-GR" altLang="en-US"/>
          </a:p>
        </p:txBody>
      </p:sp>
      <p:sp>
        <p:nvSpPr>
          <p:cNvPr id="6" name="Picture Placeholder 5"/>
          <p:cNvSpPr>
            <a:spLocks noGrp="1"/>
          </p:cNvSpPr>
          <p:nvPr>
            <p:ph type="pic" sz="quarter" idx="12"/>
          </p:nvPr>
        </p:nvSpPr>
        <p:spPr>
          <a:xfrm>
            <a:off x="527050" y="2311400"/>
            <a:ext cx="2520950" cy="3187700"/>
          </a:xfrm>
        </p:spPr>
        <p:txBody>
          <a:bodyPr/>
          <a:lstStyle/>
          <a:p>
            <a:r>
              <a:rPr lang="en-US" smtClean="0"/>
              <a:t>Click icon to add picture</a:t>
            </a:r>
            <a:endParaRPr lang="en-US"/>
          </a:p>
        </p:txBody>
      </p:sp>
      <p:sp>
        <p:nvSpPr>
          <p:cNvPr id="8" name="Picture Placeholder 5"/>
          <p:cNvSpPr>
            <a:spLocks noGrp="1"/>
          </p:cNvSpPr>
          <p:nvPr>
            <p:ph type="pic" sz="quarter" idx="13"/>
          </p:nvPr>
        </p:nvSpPr>
        <p:spPr>
          <a:xfrm>
            <a:off x="3302000" y="2311400"/>
            <a:ext cx="2501900" cy="3187700"/>
          </a:xfrm>
        </p:spPr>
        <p:txBody>
          <a:bodyPr/>
          <a:lstStyle/>
          <a:p>
            <a:r>
              <a:rPr lang="en-US" smtClean="0"/>
              <a:t>Click icon to add picture</a:t>
            </a:r>
            <a:endParaRPr lang="en-US"/>
          </a:p>
        </p:txBody>
      </p:sp>
      <p:sp>
        <p:nvSpPr>
          <p:cNvPr id="9" name="Picture Placeholder 5"/>
          <p:cNvSpPr>
            <a:spLocks noGrp="1"/>
          </p:cNvSpPr>
          <p:nvPr>
            <p:ph type="pic" sz="quarter" idx="14"/>
          </p:nvPr>
        </p:nvSpPr>
        <p:spPr>
          <a:xfrm>
            <a:off x="6076950" y="2311400"/>
            <a:ext cx="2495550" cy="3187700"/>
          </a:xfrm>
        </p:spPr>
        <p:txBody>
          <a:bodyPr/>
          <a:lstStyle/>
          <a:p>
            <a:r>
              <a:rPr lang="en-US" smtClean="0"/>
              <a:t>Click icon to add picture</a:t>
            </a:r>
            <a:endParaRPr lang="en-US"/>
          </a:p>
        </p:txBody>
      </p:sp>
    </p:spTree>
    <p:extLst>
      <p:ext uri="{BB962C8B-B14F-4D97-AF65-F5344CB8AC3E}">
        <p14:creationId xmlns:p14="http://schemas.microsoft.com/office/powerpoint/2010/main" val="289917547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solidFill>
                  <a:srgbClr val="5075BC"/>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6" name="Slide Number Placeholder 5"/>
          <p:cNvSpPr>
            <a:spLocks noGrp="1"/>
          </p:cNvSpPr>
          <p:nvPr>
            <p:ph type="sldNum" sz="quarter" idx="12"/>
          </p:nvPr>
        </p:nvSpPr>
        <p:spPr/>
        <p:txBody>
          <a:bodyPr/>
          <a:lstStyle/>
          <a:p>
            <a:pPr>
              <a:defRPr/>
            </a:pPr>
            <a:fld id="{969B5C6D-4F7B-4E13-8632-C544B0666CF9}" type="slidenum">
              <a:rPr lang="el-GR" altLang="en-US" smtClean="0"/>
              <a:pPr>
                <a:defRPr/>
              </a:pPr>
              <a:t>‹#›</a:t>
            </a:fld>
            <a:endParaRPr lang="el-GR" altLang="en-US"/>
          </a:p>
        </p:txBody>
      </p:sp>
    </p:spTree>
    <p:extLst>
      <p:ext uri="{BB962C8B-B14F-4D97-AF65-F5344CB8AC3E}">
        <p14:creationId xmlns:p14="http://schemas.microsoft.com/office/powerpoint/2010/main" val="273755754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r>
              <a:rPr lang="el-GR" smtClean="0"/>
              <a:t>Ενότητα 16. Εργαστηριακή Άσκηση Μυριάποδα</a:t>
            </a:r>
            <a:endParaRPr lang="el-GR"/>
          </a:p>
        </p:txBody>
      </p:sp>
      <p:sp>
        <p:nvSpPr>
          <p:cNvPr id="6" name="Slide Number Placeholder 2"/>
          <p:cNvSpPr>
            <a:spLocks noGrp="1"/>
          </p:cNvSpPr>
          <p:nvPr>
            <p:ph type="sldNum" sz="quarter" idx="11"/>
          </p:nvPr>
        </p:nvSpPr>
        <p:spPr/>
        <p:txBody>
          <a:bodyPr/>
          <a:lstStyle>
            <a:lvl1pPr>
              <a:defRPr/>
            </a:lvl1pPr>
          </a:lstStyle>
          <a:p>
            <a:pPr>
              <a:defRPr/>
            </a:pPr>
            <a:fld id="{7FAF3F4B-B645-49A1-BB18-3FADB3B8495C}" type="slidenum">
              <a:rPr lang="el-GR" altLang="en-US" smtClean="0"/>
              <a:pPr>
                <a:defRPr/>
              </a:pPr>
              <a:t>‹#›</a:t>
            </a:fld>
            <a:endParaRPr lang="el-GR" altLang="en-US"/>
          </a:p>
        </p:txBody>
      </p:sp>
    </p:spTree>
    <p:extLst>
      <p:ext uri="{BB962C8B-B14F-4D97-AF65-F5344CB8AC3E}">
        <p14:creationId xmlns:p14="http://schemas.microsoft.com/office/powerpoint/2010/main" val="831623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l-GR"/>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Footer Placeholder 1"/>
          <p:cNvSpPr>
            <a:spLocks noGrp="1"/>
          </p:cNvSpPr>
          <p:nvPr>
            <p:ph type="ftr" sz="quarter" idx="10"/>
          </p:nvPr>
        </p:nvSpPr>
        <p:spPr/>
        <p:txBody>
          <a:bodyPr/>
          <a:lstStyle>
            <a:lvl1pPr>
              <a:defRPr/>
            </a:lvl1pPr>
          </a:lstStyle>
          <a:p>
            <a:pPr>
              <a:defRPr/>
            </a:pPr>
            <a:r>
              <a:rPr lang="el-GR" smtClean="0"/>
              <a:t>Ενότητα 16. Εργαστηριακή Άσκηση Μυριάποδα</a:t>
            </a:r>
            <a:endParaRPr lang="el-GR"/>
          </a:p>
        </p:txBody>
      </p:sp>
      <p:sp>
        <p:nvSpPr>
          <p:cNvPr id="8" name="Slide Number Placeholder 2"/>
          <p:cNvSpPr>
            <a:spLocks noGrp="1"/>
          </p:cNvSpPr>
          <p:nvPr>
            <p:ph type="sldNum" sz="quarter" idx="11"/>
          </p:nvPr>
        </p:nvSpPr>
        <p:spPr/>
        <p:txBody>
          <a:bodyPr/>
          <a:lstStyle>
            <a:lvl1pPr>
              <a:defRPr/>
            </a:lvl1pPr>
          </a:lstStyle>
          <a:p>
            <a:pPr>
              <a:defRPr/>
            </a:pPr>
            <a:fld id="{A3CD9200-08F1-4DB0-AF90-1BF552D2AB67}" type="slidenum">
              <a:rPr lang="el-GR" altLang="en-US" smtClean="0"/>
              <a:pPr>
                <a:defRPr/>
              </a:pPr>
              <a:t>‹#›</a:t>
            </a:fld>
            <a:endParaRPr lang="el-GR" altLang="en-US"/>
          </a:p>
        </p:txBody>
      </p:sp>
    </p:spTree>
    <p:extLst>
      <p:ext uri="{BB962C8B-B14F-4D97-AF65-F5344CB8AC3E}">
        <p14:creationId xmlns:p14="http://schemas.microsoft.com/office/powerpoint/2010/main" val="1908730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6" name="Picture Placeholder 5"/>
          <p:cNvSpPr>
            <a:spLocks noGrp="1"/>
          </p:cNvSpPr>
          <p:nvPr>
            <p:ph type="pic" sz="quarter" idx="12"/>
          </p:nvPr>
        </p:nvSpPr>
        <p:spPr>
          <a:xfrm>
            <a:off x="628650" y="2060575"/>
            <a:ext cx="2305050" cy="3240088"/>
          </a:xfrm>
        </p:spPr>
        <p:txBody>
          <a:bodyPr/>
          <a:lstStyle/>
          <a:p>
            <a:pPr lvl="0"/>
            <a:endParaRPr lang="el-GR" noProof="0"/>
          </a:p>
        </p:txBody>
      </p:sp>
      <p:sp>
        <p:nvSpPr>
          <p:cNvPr id="7" name="Picture Placeholder 5"/>
          <p:cNvSpPr>
            <a:spLocks noGrp="1"/>
          </p:cNvSpPr>
          <p:nvPr>
            <p:ph type="pic" sz="quarter" idx="13"/>
          </p:nvPr>
        </p:nvSpPr>
        <p:spPr>
          <a:xfrm>
            <a:off x="3419475" y="2060575"/>
            <a:ext cx="2305050" cy="3240088"/>
          </a:xfrm>
        </p:spPr>
        <p:txBody>
          <a:bodyPr/>
          <a:lstStyle/>
          <a:p>
            <a:pPr lvl="0"/>
            <a:endParaRPr lang="el-GR" noProof="0"/>
          </a:p>
        </p:txBody>
      </p:sp>
      <p:sp>
        <p:nvSpPr>
          <p:cNvPr id="8" name="Picture Placeholder 5"/>
          <p:cNvSpPr>
            <a:spLocks noGrp="1"/>
          </p:cNvSpPr>
          <p:nvPr>
            <p:ph type="pic" sz="quarter" idx="14"/>
          </p:nvPr>
        </p:nvSpPr>
        <p:spPr>
          <a:xfrm>
            <a:off x="6210300" y="2060575"/>
            <a:ext cx="2305050" cy="3240088"/>
          </a:xfrm>
        </p:spPr>
        <p:txBody>
          <a:bodyPr/>
          <a:lstStyle/>
          <a:p>
            <a:pPr lvl="0"/>
            <a:endParaRPr lang="el-GR" noProof="0"/>
          </a:p>
        </p:txBody>
      </p:sp>
      <p:sp>
        <p:nvSpPr>
          <p:cNvPr id="9" name="Footer Placeholder 1"/>
          <p:cNvSpPr>
            <a:spLocks noGrp="1"/>
          </p:cNvSpPr>
          <p:nvPr>
            <p:ph type="ftr" sz="quarter" idx="15"/>
          </p:nvPr>
        </p:nvSpPr>
        <p:spPr/>
        <p:txBody>
          <a:bodyPr/>
          <a:lstStyle>
            <a:lvl1pPr>
              <a:defRPr/>
            </a:lvl1pPr>
          </a:lstStyle>
          <a:p>
            <a:pPr>
              <a:defRPr/>
            </a:pPr>
            <a:r>
              <a:rPr lang="el-GR" smtClean="0"/>
              <a:t>Ενότητα 16. Εργαστηριακή Άσκηση Μυριάποδα</a:t>
            </a:r>
            <a:endParaRPr lang="el-GR"/>
          </a:p>
        </p:txBody>
      </p:sp>
      <p:sp>
        <p:nvSpPr>
          <p:cNvPr id="10" name="Slide Number Placeholder 2"/>
          <p:cNvSpPr>
            <a:spLocks noGrp="1"/>
          </p:cNvSpPr>
          <p:nvPr>
            <p:ph type="sldNum" sz="quarter" idx="16"/>
          </p:nvPr>
        </p:nvSpPr>
        <p:spPr/>
        <p:txBody>
          <a:bodyPr/>
          <a:lstStyle>
            <a:lvl1pPr>
              <a:defRPr/>
            </a:lvl1pPr>
          </a:lstStyle>
          <a:p>
            <a:pPr>
              <a:defRPr/>
            </a:pPr>
            <a:fld id="{63FBF05D-9758-4108-8B44-BCDA6AF28F97}" type="slidenum">
              <a:rPr lang="el-GR" altLang="en-US"/>
              <a:pPr>
                <a:defRPr/>
              </a:pPr>
              <a:t>‹#›</a:t>
            </a:fld>
            <a:endParaRPr lang="el-GR" altLang="en-US"/>
          </a:p>
        </p:txBody>
      </p:sp>
    </p:spTree>
    <p:extLst>
      <p:ext uri="{BB962C8B-B14F-4D97-AF65-F5344CB8AC3E}">
        <p14:creationId xmlns:p14="http://schemas.microsoft.com/office/powerpoint/2010/main" val="1967571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6" name="Picture Placeholder 5"/>
          <p:cNvSpPr>
            <a:spLocks noGrp="1"/>
          </p:cNvSpPr>
          <p:nvPr>
            <p:ph type="pic" sz="quarter" idx="12"/>
          </p:nvPr>
        </p:nvSpPr>
        <p:spPr>
          <a:xfrm>
            <a:off x="628650" y="2060575"/>
            <a:ext cx="2305050" cy="3240088"/>
          </a:xfrm>
        </p:spPr>
        <p:txBody>
          <a:bodyPr/>
          <a:lstStyle/>
          <a:p>
            <a:pPr lvl="0"/>
            <a:endParaRPr lang="el-GR" noProof="0"/>
          </a:p>
        </p:txBody>
      </p:sp>
      <p:sp>
        <p:nvSpPr>
          <p:cNvPr id="7" name="Picture Placeholder 5"/>
          <p:cNvSpPr>
            <a:spLocks noGrp="1"/>
          </p:cNvSpPr>
          <p:nvPr>
            <p:ph type="pic" sz="quarter" idx="13"/>
          </p:nvPr>
        </p:nvSpPr>
        <p:spPr>
          <a:xfrm>
            <a:off x="3419475" y="2060575"/>
            <a:ext cx="2305050" cy="3240088"/>
          </a:xfrm>
        </p:spPr>
        <p:txBody>
          <a:bodyPr/>
          <a:lstStyle/>
          <a:p>
            <a:pPr lvl="0"/>
            <a:endParaRPr lang="el-GR" noProof="0"/>
          </a:p>
        </p:txBody>
      </p:sp>
      <p:sp>
        <p:nvSpPr>
          <p:cNvPr id="8" name="Picture Placeholder 5"/>
          <p:cNvSpPr>
            <a:spLocks noGrp="1"/>
          </p:cNvSpPr>
          <p:nvPr>
            <p:ph type="pic" sz="quarter" idx="14"/>
          </p:nvPr>
        </p:nvSpPr>
        <p:spPr>
          <a:xfrm>
            <a:off x="6210300" y="2060575"/>
            <a:ext cx="2305050" cy="3240088"/>
          </a:xfrm>
        </p:spPr>
        <p:txBody>
          <a:bodyPr/>
          <a:lstStyle/>
          <a:p>
            <a:pPr lvl="0"/>
            <a:endParaRPr lang="el-GR" noProof="0"/>
          </a:p>
        </p:txBody>
      </p:sp>
      <p:sp>
        <p:nvSpPr>
          <p:cNvPr id="9" name="Footer Placeholder 1"/>
          <p:cNvSpPr>
            <a:spLocks noGrp="1"/>
          </p:cNvSpPr>
          <p:nvPr>
            <p:ph type="ftr" sz="quarter" idx="15"/>
          </p:nvPr>
        </p:nvSpPr>
        <p:spPr/>
        <p:txBody>
          <a:bodyPr/>
          <a:lstStyle>
            <a:lvl1pPr>
              <a:defRPr/>
            </a:lvl1pPr>
          </a:lstStyle>
          <a:p>
            <a:pPr>
              <a:defRPr/>
            </a:pPr>
            <a:r>
              <a:rPr lang="el-GR" smtClean="0"/>
              <a:t>Ενότητα 16. Εργαστηριακή Άσκηση Μυριάποδα</a:t>
            </a:r>
            <a:endParaRPr lang="el-GR"/>
          </a:p>
        </p:txBody>
      </p:sp>
      <p:sp>
        <p:nvSpPr>
          <p:cNvPr id="10" name="Slide Number Placeholder 2"/>
          <p:cNvSpPr>
            <a:spLocks noGrp="1"/>
          </p:cNvSpPr>
          <p:nvPr>
            <p:ph type="sldNum" sz="quarter" idx="16"/>
          </p:nvPr>
        </p:nvSpPr>
        <p:spPr/>
        <p:txBody>
          <a:bodyPr/>
          <a:lstStyle>
            <a:lvl1pPr>
              <a:defRPr/>
            </a:lvl1pPr>
          </a:lstStyle>
          <a:p>
            <a:pPr>
              <a:defRPr/>
            </a:pPr>
            <a:fld id="{63FBF05D-9758-4108-8B44-BCDA6AF28F97}" type="slidenum">
              <a:rPr lang="el-GR" altLang="en-US"/>
              <a:pPr>
                <a:defRPr/>
              </a:pPr>
              <a:t>‹#›</a:t>
            </a:fld>
            <a:endParaRPr lang="el-GR" altLang="en-US"/>
          </a:p>
        </p:txBody>
      </p:sp>
    </p:spTree>
    <p:extLst>
      <p:ext uri="{BB962C8B-B14F-4D97-AF65-F5344CB8AC3E}">
        <p14:creationId xmlns:p14="http://schemas.microsoft.com/office/powerpoint/2010/main" val="868622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6" name="Picture Placeholder 5"/>
          <p:cNvSpPr>
            <a:spLocks noGrp="1"/>
          </p:cNvSpPr>
          <p:nvPr>
            <p:ph type="pic" sz="quarter" idx="12"/>
          </p:nvPr>
        </p:nvSpPr>
        <p:spPr>
          <a:xfrm>
            <a:off x="628650" y="2060575"/>
            <a:ext cx="2305050" cy="3240088"/>
          </a:xfrm>
        </p:spPr>
        <p:txBody>
          <a:bodyPr/>
          <a:lstStyle/>
          <a:p>
            <a:pPr lvl="0"/>
            <a:endParaRPr lang="el-GR" noProof="0"/>
          </a:p>
        </p:txBody>
      </p:sp>
      <p:sp>
        <p:nvSpPr>
          <p:cNvPr id="7" name="Picture Placeholder 5"/>
          <p:cNvSpPr>
            <a:spLocks noGrp="1"/>
          </p:cNvSpPr>
          <p:nvPr>
            <p:ph type="pic" sz="quarter" idx="13"/>
          </p:nvPr>
        </p:nvSpPr>
        <p:spPr>
          <a:xfrm>
            <a:off x="3419475" y="2060575"/>
            <a:ext cx="2305050" cy="3240088"/>
          </a:xfrm>
        </p:spPr>
        <p:txBody>
          <a:bodyPr/>
          <a:lstStyle/>
          <a:p>
            <a:pPr lvl="0"/>
            <a:endParaRPr lang="el-GR" noProof="0"/>
          </a:p>
        </p:txBody>
      </p:sp>
      <p:sp>
        <p:nvSpPr>
          <p:cNvPr id="8" name="Picture Placeholder 5"/>
          <p:cNvSpPr>
            <a:spLocks noGrp="1"/>
          </p:cNvSpPr>
          <p:nvPr>
            <p:ph type="pic" sz="quarter" idx="14"/>
          </p:nvPr>
        </p:nvSpPr>
        <p:spPr>
          <a:xfrm>
            <a:off x="6210300" y="2060575"/>
            <a:ext cx="2305050" cy="3240088"/>
          </a:xfrm>
        </p:spPr>
        <p:txBody>
          <a:bodyPr/>
          <a:lstStyle/>
          <a:p>
            <a:pPr lvl="0"/>
            <a:endParaRPr lang="el-GR" noProof="0"/>
          </a:p>
        </p:txBody>
      </p:sp>
      <p:sp>
        <p:nvSpPr>
          <p:cNvPr id="9" name="Footer Placeholder 1"/>
          <p:cNvSpPr>
            <a:spLocks noGrp="1"/>
          </p:cNvSpPr>
          <p:nvPr>
            <p:ph type="ftr" sz="quarter" idx="15"/>
          </p:nvPr>
        </p:nvSpPr>
        <p:spPr/>
        <p:txBody>
          <a:bodyPr/>
          <a:lstStyle>
            <a:lvl1pPr>
              <a:defRPr/>
            </a:lvl1pPr>
          </a:lstStyle>
          <a:p>
            <a:pPr>
              <a:defRPr/>
            </a:pPr>
            <a:r>
              <a:rPr lang="el-GR" smtClean="0"/>
              <a:t>Ενότητα 16. Εργαστηριακή Άσκηση Μυριάποδα</a:t>
            </a:r>
            <a:endParaRPr lang="el-GR"/>
          </a:p>
        </p:txBody>
      </p:sp>
      <p:sp>
        <p:nvSpPr>
          <p:cNvPr id="10" name="Slide Number Placeholder 2"/>
          <p:cNvSpPr>
            <a:spLocks noGrp="1"/>
          </p:cNvSpPr>
          <p:nvPr>
            <p:ph type="sldNum" sz="quarter" idx="16"/>
          </p:nvPr>
        </p:nvSpPr>
        <p:spPr/>
        <p:txBody>
          <a:bodyPr/>
          <a:lstStyle>
            <a:lvl1pPr>
              <a:defRPr/>
            </a:lvl1pPr>
          </a:lstStyle>
          <a:p>
            <a:pPr>
              <a:defRPr/>
            </a:pPr>
            <a:fld id="{63FBF05D-9758-4108-8B44-BCDA6AF28F97}" type="slidenum">
              <a:rPr lang="el-GR" altLang="en-US"/>
              <a:pPr>
                <a:defRPr/>
              </a:pPr>
              <a:t>‹#›</a:t>
            </a:fld>
            <a:endParaRPr lang="el-GR" altLang="en-US"/>
          </a:p>
        </p:txBody>
      </p:sp>
    </p:spTree>
    <p:extLst>
      <p:ext uri="{BB962C8B-B14F-4D97-AF65-F5344CB8AC3E}">
        <p14:creationId xmlns:p14="http://schemas.microsoft.com/office/powerpoint/2010/main" val="297643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7" name="Slide Number Placeholder 6"/>
          <p:cNvSpPr>
            <a:spLocks noGrp="1"/>
          </p:cNvSpPr>
          <p:nvPr>
            <p:ph type="sldNum" sz="quarter" idx="12"/>
          </p:nvPr>
        </p:nvSpPr>
        <p:spPr/>
        <p:txBody>
          <a:bodyPr/>
          <a:lstStyle/>
          <a:p>
            <a:pPr>
              <a:defRPr/>
            </a:pPr>
            <a:fld id="{09DDCE5A-8FFD-4380-BBC3-007AE8002B40}" type="slidenum">
              <a:rPr lang="el-GR" altLang="en-US" smtClean="0"/>
              <a:pPr>
                <a:defRPr/>
              </a:pPr>
              <a:t>‹#›</a:t>
            </a:fld>
            <a:endParaRPr lang="el-GR" altLang="en-US"/>
          </a:p>
        </p:txBody>
      </p:sp>
    </p:spTree>
    <p:extLst>
      <p:ext uri="{BB962C8B-B14F-4D97-AF65-F5344CB8AC3E}">
        <p14:creationId xmlns:p14="http://schemas.microsoft.com/office/powerpoint/2010/main" val="1934546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9" name="Slide Number Placeholder 8"/>
          <p:cNvSpPr>
            <a:spLocks noGrp="1"/>
          </p:cNvSpPr>
          <p:nvPr>
            <p:ph type="sldNum" sz="quarter" idx="12"/>
          </p:nvPr>
        </p:nvSpPr>
        <p:spPr/>
        <p:txBody>
          <a:bodyPr/>
          <a:lstStyle/>
          <a:p>
            <a:pPr>
              <a:defRPr/>
            </a:pPr>
            <a:fld id="{2C28D88D-E6F5-409B-A7CC-4538BD9FE29D}" type="slidenum">
              <a:rPr lang="el-GR" altLang="en-US" smtClean="0"/>
              <a:pPr>
                <a:defRPr/>
              </a:pPr>
              <a:t>‹#›</a:t>
            </a:fld>
            <a:endParaRPr lang="el-GR" altLang="en-US"/>
          </a:p>
        </p:txBody>
      </p:sp>
    </p:spTree>
    <p:extLst>
      <p:ext uri="{BB962C8B-B14F-4D97-AF65-F5344CB8AC3E}">
        <p14:creationId xmlns:p14="http://schemas.microsoft.com/office/powerpoint/2010/main" val="3327378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21415" y="3386622"/>
            <a:ext cx="7886700" cy="1325563"/>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l-GR" smtClean="0"/>
              <a:t>Ενότητα 16. Εργαστηριακή Άσκηση Μυριάποδα</a:t>
            </a:r>
            <a:endParaRPr lang="el-GR"/>
          </a:p>
        </p:txBody>
      </p:sp>
      <p:sp>
        <p:nvSpPr>
          <p:cNvPr id="4" name="Slide Number Placeholder 3"/>
          <p:cNvSpPr>
            <a:spLocks noGrp="1"/>
          </p:cNvSpPr>
          <p:nvPr>
            <p:ph type="sldNum" sz="quarter" idx="11"/>
          </p:nvPr>
        </p:nvSpPr>
        <p:spPr/>
        <p:txBody>
          <a:bodyPr/>
          <a:lstStyle/>
          <a:p>
            <a:pPr>
              <a:defRPr/>
            </a:pPr>
            <a:fld id="{5A31DDEE-1F17-42AA-9ACC-3DF7B27C14C6}" type="slidenum">
              <a:rPr lang="el-GR" altLang="en-US" smtClean="0"/>
              <a:pPr>
                <a:defRPr/>
              </a:pPr>
              <a:t>‹#›</a:t>
            </a:fld>
            <a:endParaRPr lang="el-GR" altLang="en-US"/>
          </a:p>
        </p:txBody>
      </p:sp>
    </p:spTree>
    <p:extLst>
      <p:ext uri="{BB962C8B-B14F-4D97-AF65-F5344CB8AC3E}">
        <p14:creationId xmlns:p14="http://schemas.microsoft.com/office/powerpoint/2010/main" val="4290605139"/>
      </p:ext>
    </p:extLst>
  </p:cSld>
  <p:clrMapOvr>
    <a:masterClrMapping/>
  </p:clrMapOvr>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1608622"/>
            <a:ext cx="7886700" cy="1325563"/>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l-GR" smtClean="0"/>
              <a:t>Ενότητα 16. Εργαστηριακή Άσκηση Μυριάποδα</a:t>
            </a:r>
            <a:endParaRPr lang="el-GR"/>
          </a:p>
        </p:txBody>
      </p:sp>
      <p:sp>
        <p:nvSpPr>
          <p:cNvPr id="4" name="Slide Number Placeholder 3"/>
          <p:cNvSpPr>
            <a:spLocks noGrp="1"/>
          </p:cNvSpPr>
          <p:nvPr>
            <p:ph type="sldNum" sz="quarter" idx="11"/>
          </p:nvPr>
        </p:nvSpPr>
        <p:spPr/>
        <p:txBody>
          <a:bodyPr/>
          <a:lstStyle/>
          <a:p>
            <a:pPr>
              <a:defRPr/>
            </a:pPr>
            <a:fld id="{5A31DDEE-1F17-42AA-9ACC-3DF7B27C14C6}" type="slidenum">
              <a:rPr lang="el-GR" altLang="en-US" smtClean="0"/>
              <a:pPr>
                <a:defRPr/>
              </a:pPr>
              <a:t>‹#›</a:t>
            </a:fld>
            <a:endParaRPr lang="el-GR" altLang="en-US"/>
          </a:p>
        </p:txBody>
      </p:sp>
    </p:spTree>
    <p:extLst>
      <p:ext uri="{BB962C8B-B14F-4D97-AF65-F5344CB8AC3E}">
        <p14:creationId xmlns:p14="http://schemas.microsoft.com/office/powerpoint/2010/main" val="398047681"/>
      </p:ext>
    </p:extLst>
  </p:cSld>
  <p:clrMapOvr>
    <a:masterClrMapping/>
  </p:clrMapOvr>
  <p:timing>
    <p:tnLst>
      <p:par>
        <p:cT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5" name="Slide Number Placeholder 4"/>
          <p:cNvSpPr>
            <a:spLocks noGrp="1"/>
          </p:cNvSpPr>
          <p:nvPr>
            <p:ph type="sldNum" sz="quarter" idx="12"/>
          </p:nvPr>
        </p:nvSpPr>
        <p:spPr/>
        <p:txBody>
          <a:bodyPr/>
          <a:lstStyle/>
          <a:p>
            <a:pPr>
              <a:defRPr/>
            </a:pPr>
            <a:fld id="{5E59ED5A-6D9A-451B-8D6B-51294AB71C32}" type="slidenum">
              <a:rPr lang="el-GR" altLang="en-US" smtClean="0"/>
              <a:pPr>
                <a:defRPr/>
              </a:pPr>
              <a:t>‹#›</a:t>
            </a:fld>
            <a:endParaRPr lang="el-GR" altLang="en-US"/>
          </a:p>
        </p:txBody>
      </p:sp>
      <p:sp>
        <p:nvSpPr>
          <p:cNvPr id="7" name="Θέση εικόνας 6"/>
          <p:cNvSpPr>
            <a:spLocks noGrp="1"/>
          </p:cNvSpPr>
          <p:nvPr>
            <p:ph type="pic" sz="quarter" idx="13"/>
          </p:nvPr>
        </p:nvSpPr>
        <p:spPr>
          <a:xfrm>
            <a:off x="628651" y="1794694"/>
            <a:ext cx="7886699" cy="3836937"/>
          </a:xfrm>
        </p:spPr>
        <p:txBody>
          <a:bodyPr/>
          <a:lstStyle/>
          <a:p>
            <a:r>
              <a:rPr lang="en-US" smtClean="0"/>
              <a:t>Click icon to add picture</a:t>
            </a:r>
            <a:endParaRPr lang="el-GR" dirty="0"/>
          </a:p>
        </p:txBody>
      </p:sp>
      <p:sp>
        <p:nvSpPr>
          <p:cNvPr id="9" name="Θέση κειμένου 8"/>
          <p:cNvSpPr>
            <a:spLocks noGrp="1"/>
          </p:cNvSpPr>
          <p:nvPr>
            <p:ph type="body" sz="quarter" idx="14"/>
          </p:nvPr>
        </p:nvSpPr>
        <p:spPr>
          <a:xfrm>
            <a:off x="628650" y="5735636"/>
            <a:ext cx="7940675" cy="485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Tree>
    <p:extLst>
      <p:ext uri="{BB962C8B-B14F-4D97-AF65-F5344CB8AC3E}">
        <p14:creationId xmlns:p14="http://schemas.microsoft.com/office/powerpoint/2010/main" val="3994030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16. Εργαστηριακή Άσκηση Μυριάποδα</a:t>
            </a:r>
            <a:endParaRPr lang="el-GR"/>
          </a:p>
        </p:txBody>
      </p:sp>
      <p:sp>
        <p:nvSpPr>
          <p:cNvPr id="4" name="Θέση αριθμού διαφάνειας 3"/>
          <p:cNvSpPr>
            <a:spLocks noGrp="1"/>
          </p:cNvSpPr>
          <p:nvPr>
            <p:ph type="sldNum" sz="quarter" idx="11"/>
          </p:nvPr>
        </p:nvSpPr>
        <p:spPr/>
        <p:txBody>
          <a:bodyPr/>
          <a:lstStyle/>
          <a:p>
            <a:pPr>
              <a:defRPr/>
            </a:pPr>
            <a:fld id="{669F3E4E-5C57-4775-B268-03EC0EF5C6EB}" type="slidenum">
              <a:rPr lang="el-GR" altLang="en-US" smtClean="0"/>
              <a:pPr>
                <a:defRPr/>
              </a:pPr>
              <a:t>‹#›</a:t>
            </a:fld>
            <a:endParaRPr lang="el-GR" altLang="en-US"/>
          </a:p>
        </p:txBody>
      </p:sp>
      <p:sp>
        <p:nvSpPr>
          <p:cNvPr id="6" name="Θέση SmartArt 5"/>
          <p:cNvSpPr>
            <a:spLocks noGrp="1"/>
          </p:cNvSpPr>
          <p:nvPr>
            <p:ph type="dgm" sz="quarter" idx="12"/>
          </p:nvPr>
        </p:nvSpPr>
        <p:spPr>
          <a:xfrm>
            <a:off x="628650" y="1858963"/>
            <a:ext cx="7886700" cy="4261618"/>
          </a:xfrm>
        </p:spPr>
        <p:txBody>
          <a:bodyPr/>
          <a:lstStyle/>
          <a:p>
            <a:r>
              <a:rPr lang="en-US" smtClean="0"/>
              <a:t>Click icon to add SmartArt graphic</a:t>
            </a:r>
            <a:endParaRPr lang="el-GR"/>
          </a:p>
        </p:txBody>
      </p:sp>
    </p:spTree>
    <p:extLst>
      <p:ext uri="{BB962C8B-B14F-4D97-AF65-F5344CB8AC3E}">
        <p14:creationId xmlns:p14="http://schemas.microsoft.com/office/powerpoint/2010/main" val="2944381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16. Εργαστηριακή Άσκηση Μυριάποδα</a:t>
            </a:r>
            <a:endParaRPr lang="el-GR"/>
          </a:p>
        </p:txBody>
      </p:sp>
      <p:sp>
        <p:nvSpPr>
          <p:cNvPr id="4" name="Θέση αριθμού διαφάνειας 3"/>
          <p:cNvSpPr>
            <a:spLocks noGrp="1"/>
          </p:cNvSpPr>
          <p:nvPr>
            <p:ph type="sldNum" sz="quarter" idx="11"/>
          </p:nvPr>
        </p:nvSpPr>
        <p:spPr/>
        <p:txBody>
          <a:bodyPr/>
          <a:lstStyle/>
          <a:p>
            <a:pPr>
              <a:defRPr/>
            </a:pPr>
            <a:fld id="{F04AFC70-0807-414D-BA9B-B65DD3B4F9D2}" type="slidenum">
              <a:rPr lang="el-GR" altLang="en-US" smtClean="0"/>
              <a:pPr>
                <a:defRPr/>
              </a:pPr>
              <a:t>‹#›</a:t>
            </a:fld>
            <a:endParaRPr lang="el-GR" altLang="en-US"/>
          </a:p>
        </p:txBody>
      </p:sp>
      <p:sp>
        <p:nvSpPr>
          <p:cNvPr id="6" name="Θέση εικόνας 5"/>
          <p:cNvSpPr>
            <a:spLocks noGrp="1"/>
          </p:cNvSpPr>
          <p:nvPr>
            <p:ph type="pic" sz="quarter" idx="12"/>
          </p:nvPr>
        </p:nvSpPr>
        <p:spPr>
          <a:xfrm>
            <a:off x="628650" y="1843088"/>
            <a:ext cx="5300663" cy="4262437"/>
          </a:xfrm>
        </p:spPr>
        <p:txBody>
          <a:bodyPr/>
          <a:lstStyle/>
          <a:p>
            <a:r>
              <a:rPr lang="en-US" smtClean="0"/>
              <a:t>Click icon to add picture</a:t>
            </a:r>
            <a:endParaRPr lang="el-GR"/>
          </a:p>
        </p:txBody>
      </p:sp>
      <p:sp>
        <p:nvSpPr>
          <p:cNvPr id="8" name="Θέση κειμένου 7"/>
          <p:cNvSpPr>
            <a:spLocks noGrp="1"/>
          </p:cNvSpPr>
          <p:nvPr>
            <p:ph type="body" sz="quarter" idx="13"/>
          </p:nvPr>
        </p:nvSpPr>
        <p:spPr>
          <a:xfrm>
            <a:off x="6091238" y="1843088"/>
            <a:ext cx="2595562" cy="4233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324346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dirty="0" smtClean="0"/>
              <a:t>Στυλ κύριου τίτλου</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n-US" dirty="0"/>
          </a:p>
        </p:txBody>
      </p:sp>
      <p:sp>
        <p:nvSpPr>
          <p:cNvPr id="5" name="Footer Placeholder 4"/>
          <p:cNvSpPr>
            <a:spLocks noGrp="1"/>
          </p:cNvSpPr>
          <p:nvPr>
            <p:ph type="ftr" sz="quarter" idx="3"/>
          </p:nvPr>
        </p:nvSpPr>
        <p:spPr>
          <a:xfrm>
            <a:off x="1133889" y="6325416"/>
            <a:ext cx="6830668" cy="280919"/>
          </a:xfrm>
          <a:prstGeom prst="rect">
            <a:avLst/>
          </a:prstGeom>
          <a:solidFill>
            <a:schemeClr val="bg1">
              <a:lumMod val="95000"/>
            </a:schemeClr>
          </a:solidFill>
        </p:spPr>
        <p:txBody>
          <a:bodyPr vert="horz" lIns="91440" tIns="45720" rIns="91440" bIns="45720" rtlCol="0" anchor="ctr"/>
          <a:lstStyle>
            <a:lvl1pPr algn="l">
              <a:defRPr sz="1200">
                <a:solidFill>
                  <a:schemeClr val="tx1">
                    <a:tint val="75000"/>
                  </a:schemeClr>
                </a:solidFill>
                <a:latin typeface="+mn-lt"/>
              </a:defRPr>
            </a:lvl1pPr>
          </a:lstStyle>
          <a:p>
            <a:pPr>
              <a:defRPr/>
            </a:pPr>
            <a:r>
              <a:rPr lang="el-GR" smtClean="0"/>
              <a:t>Ενότητα 16. Εργαστηριακή Άσκηση Μυριάποδα</a:t>
            </a:r>
            <a:endParaRPr lang="el-GR"/>
          </a:p>
        </p:txBody>
      </p:sp>
      <p:sp>
        <p:nvSpPr>
          <p:cNvPr id="6" name="Slide Number Placeholder 5"/>
          <p:cNvSpPr>
            <a:spLocks noGrp="1"/>
          </p:cNvSpPr>
          <p:nvPr>
            <p:ph type="sldNum" sz="quarter" idx="4"/>
          </p:nvPr>
        </p:nvSpPr>
        <p:spPr>
          <a:xfrm>
            <a:off x="7964557" y="6325416"/>
            <a:ext cx="550793" cy="280919"/>
          </a:xfrm>
          <a:prstGeom prst="rect">
            <a:avLst/>
          </a:prstGeom>
          <a:solidFill>
            <a:schemeClr val="bg1">
              <a:lumMod val="95000"/>
            </a:schemeClr>
          </a:solidFill>
        </p:spPr>
        <p:txBody>
          <a:bodyPr vert="horz" lIns="91440" tIns="45720" rIns="91440" bIns="45720" rtlCol="0" anchor="ctr"/>
          <a:lstStyle>
            <a:lvl1pPr algn="r">
              <a:defRPr sz="1200">
                <a:solidFill>
                  <a:schemeClr val="tx1">
                    <a:tint val="75000"/>
                  </a:schemeClr>
                </a:solidFill>
                <a:latin typeface="+mn-lt"/>
              </a:defRPr>
            </a:lvl1pPr>
          </a:lstStyle>
          <a:p>
            <a:pPr>
              <a:defRPr/>
            </a:pPr>
            <a:fld id="{5A31DDEE-1F17-42AA-9ACC-3DF7B27C14C6}" type="slidenum">
              <a:rPr lang="el-GR" altLang="en-US" smtClean="0"/>
              <a:pPr>
                <a:defRPr/>
              </a:pPr>
              <a:t>‹#›</a:t>
            </a:fld>
            <a:endParaRPr lang="el-GR" altLang="en-US"/>
          </a:p>
        </p:txBody>
      </p:sp>
      <p:pic>
        <p:nvPicPr>
          <p:cNvPr id="7" name="Picture 6" descr="Λογότυπο Εθνικόν και Καποδιστριακόν Πανεπιστήμιον Αθηνών"/>
          <p:cNvPicPr>
            <a:picLocks noChangeAspect="1"/>
          </p:cNvPicPr>
          <p:nvPr/>
        </p:nvPicPr>
        <p:blipFill rotWithShape="1">
          <a:blip r:embed="rId28"/>
          <a:srcRect l="1" r="85167"/>
          <a:stretch/>
        </p:blipFill>
        <p:spPr>
          <a:xfrm>
            <a:off x="628650" y="6164722"/>
            <a:ext cx="505239" cy="622325"/>
          </a:xfrm>
          <a:prstGeom prst="rect">
            <a:avLst/>
          </a:prstGeom>
        </p:spPr>
      </p:pic>
    </p:spTree>
    <p:extLst>
      <p:ext uri="{BB962C8B-B14F-4D97-AF65-F5344CB8AC3E}">
        <p14:creationId xmlns:p14="http://schemas.microsoft.com/office/powerpoint/2010/main" val="235429964"/>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 id="2147484191" r:id="rId12"/>
    <p:sldLayoutId id="2147484192" r:id="rId13"/>
    <p:sldLayoutId id="2147484193" r:id="rId14"/>
    <p:sldLayoutId id="2147484194" r:id="rId15"/>
    <p:sldLayoutId id="2147484195" r:id="rId16"/>
    <p:sldLayoutId id="2147484196" r:id="rId17"/>
    <p:sldLayoutId id="2147484197" r:id="rId18"/>
    <p:sldLayoutId id="2147484198" r:id="rId19"/>
    <p:sldLayoutId id="2147484199" r:id="rId20"/>
    <p:sldLayoutId id="2147484200" r:id="rId21"/>
    <p:sldLayoutId id="2147484201" r:id="rId22"/>
    <p:sldLayoutId id="2147484202" r:id="rId23"/>
    <p:sldLayoutId id="2147484203" r:id="rId24"/>
    <p:sldLayoutId id="2147484204" r:id="rId25"/>
    <p:sldLayoutId id="2147484205" r:id="rId26"/>
  </p:sldLayoutIdLst>
  <p:hf hdr="0" dt="0"/>
  <p:txStyles>
    <p:titleStyle>
      <a:lvl1pPr algn="ctr" defTabSz="914400" rtl="0" eaLnBrk="1" latinLnBrk="0" hangingPunct="1">
        <a:lnSpc>
          <a:spcPct val="90000"/>
        </a:lnSpc>
        <a:spcBef>
          <a:spcPct val="0"/>
        </a:spcBef>
        <a:buNone/>
        <a:defRPr sz="4400" b="1" kern="1200">
          <a:solidFill>
            <a:schemeClr val="accent6">
              <a:lumMod val="75000"/>
            </a:schemeClr>
          </a:solidFill>
          <a:latin typeface="+mn-lt"/>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gr/url?sa=i&amp;rct=j&amp;q=&amp;esrc=s&amp;source=images&amp;cd=&amp;cad=rja&amp;uact=8&amp;ved=0CAcQjRw&amp;url=https://www.studyblue.com/notes/note/n/invertebrate-zoology-ii/deck/2680310&amp;ei=E-r_VJzCH8z2UsXFgMAK&amp;bvm=bv.87611401,d.d24&amp;psig=AFQjCNHpSAQIzbi29Y6YihVfXAcVcGEMOw&amp;ust=1426144057913766"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18.jpeg"/><Relationship Id="rId5" Type="http://schemas.openxmlformats.org/officeDocument/2006/relationships/hyperlink" Target="http://themodulator.org/archives/giantredheaded%20centipede-thumb.jpg" TargetMode="Externa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5.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hyperlink" Target="http://www.flickr.com/photos/alan_cressler/330207674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6.xml"/><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r>
              <a:rPr lang="el-GR" altLang="el-GR" smtClean="0"/>
              <a:t>Ζωολογία Ι</a:t>
            </a:r>
          </a:p>
        </p:txBody>
      </p:sp>
      <p:sp>
        <p:nvSpPr>
          <p:cNvPr id="4099" name="Text Placeholder 2"/>
          <p:cNvSpPr>
            <a:spLocks noGrp="1"/>
          </p:cNvSpPr>
          <p:nvPr>
            <p:ph type="subTitle" idx="1"/>
          </p:nvPr>
        </p:nvSpPr>
        <p:spPr>
          <a:xfrm>
            <a:off x="685800" y="3644900"/>
            <a:ext cx="7775575" cy="2087563"/>
          </a:xfrm>
        </p:spPr>
        <p:txBody>
          <a:bodyPr>
            <a:normAutofit lnSpcReduction="10000"/>
          </a:bodyPr>
          <a:lstStyle/>
          <a:p>
            <a:pPr>
              <a:lnSpc>
                <a:spcPct val="100000"/>
              </a:lnSpc>
            </a:pPr>
            <a:r>
              <a:rPr lang="el-GR" altLang="el-GR" b="1" dirty="0" smtClean="0">
                <a:solidFill>
                  <a:schemeClr val="accent6">
                    <a:lumMod val="75000"/>
                  </a:schemeClr>
                </a:solidFill>
              </a:rPr>
              <a:t>Ενότητα 16</a:t>
            </a:r>
            <a:r>
              <a:rPr lang="el-GR" altLang="el-GR" dirty="0" smtClean="0">
                <a:solidFill>
                  <a:schemeClr val="accent6">
                    <a:lumMod val="75000"/>
                  </a:schemeClr>
                </a:solidFill>
              </a:rPr>
              <a:t>:</a:t>
            </a:r>
            <a:r>
              <a:rPr lang="en-US" altLang="el-GR" dirty="0" smtClean="0">
                <a:solidFill>
                  <a:schemeClr val="accent6">
                    <a:lumMod val="75000"/>
                  </a:schemeClr>
                </a:solidFill>
              </a:rPr>
              <a:t> </a:t>
            </a:r>
            <a:r>
              <a:rPr lang="el-GR" altLang="el-GR" sz="2600" dirty="0" err="1" smtClean="0"/>
              <a:t>Τριλοβίτες</a:t>
            </a:r>
            <a:r>
              <a:rPr lang="el-GR" altLang="el-GR" sz="2600" dirty="0" smtClean="0"/>
              <a:t>, </a:t>
            </a:r>
            <a:r>
              <a:rPr lang="el-GR" altLang="el-GR" sz="2600" dirty="0" err="1" smtClean="0"/>
              <a:t>Χηληκεραιωτά</a:t>
            </a:r>
            <a:r>
              <a:rPr lang="el-GR" altLang="el-GR" sz="2600" dirty="0" smtClean="0"/>
              <a:t> και </a:t>
            </a:r>
            <a:r>
              <a:rPr lang="el-GR" altLang="el-GR" sz="2600" dirty="0" err="1" smtClean="0"/>
              <a:t>Μυριάποδα</a:t>
            </a:r>
            <a:endParaRPr lang="el-GR" altLang="el-GR" sz="2600" dirty="0" smtClean="0"/>
          </a:p>
          <a:p>
            <a:pPr>
              <a:lnSpc>
                <a:spcPct val="100000"/>
              </a:lnSpc>
              <a:spcBef>
                <a:spcPct val="0"/>
              </a:spcBef>
            </a:pPr>
            <a:r>
              <a:rPr lang="el-GR" altLang="el-GR" b="1" i="1" dirty="0" smtClean="0"/>
              <a:t>Εργαστηριακή Άσκηση </a:t>
            </a:r>
            <a:r>
              <a:rPr lang="el-GR" altLang="el-GR" b="1" i="1" dirty="0" err="1" smtClean="0"/>
              <a:t>Μυριάποδα</a:t>
            </a:r>
            <a:endParaRPr lang="el-GR" altLang="el-GR" b="1" i="1" dirty="0" smtClean="0"/>
          </a:p>
          <a:p>
            <a:pPr>
              <a:lnSpc>
                <a:spcPct val="100000"/>
              </a:lnSpc>
              <a:spcBef>
                <a:spcPts val="1800"/>
              </a:spcBef>
            </a:pPr>
            <a:r>
              <a:rPr lang="el-GR" altLang="el-GR" dirty="0" smtClean="0"/>
              <a:t>Αναστάσιος</a:t>
            </a:r>
            <a:r>
              <a:rPr lang="en-US" altLang="el-GR" dirty="0" smtClean="0"/>
              <a:t> </a:t>
            </a:r>
            <a:r>
              <a:rPr lang="el-GR" altLang="el-GR" dirty="0" err="1" smtClean="0"/>
              <a:t>Λεγάκις</a:t>
            </a:r>
            <a:r>
              <a:rPr lang="el-GR" altLang="el-GR" dirty="0" smtClean="0"/>
              <a:t>, </a:t>
            </a:r>
            <a:r>
              <a:rPr lang="el-GR" altLang="el-GR" dirty="0" err="1" smtClean="0"/>
              <a:t>Αναπλ</a:t>
            </a:r>
            <a:r>
              <a:rPr lang="el-GR" altLang="el-GR" dirty="0" smtClean="0"/>
              <a:t>. Καθηγητής</a:t>
            </a:r>
          </a:p>
          <a:p>
            <a:pPr>
              <a:lnSpc>
                <a:spcPct val="100000"/>
              </a:lnSpc>
              <a:spcBef>
                <a:spcPct val="0"/>
              </a:spcBef>
            </a:pPr>
            <a:r>
              <a:rPr lang="el-GR" altLang="el-GR" dirty="0" smtClean="0"/>
              <a:t>Σχολή Θετικών Επιστημών</a:t>
            </a:r>
          </a:p>
          <a:p>
            <a:pPr>
              <a:lnSpc>
                <a:spcPct val="100000"/>
              </a:lnSpc>
              <a:spcBef>
                <a:spcPct val="0"/>
              </a:spcBef>
            </a:pPr>
            <a:r>
              <a:rPr lang="el-GR" altLang="el-GR" dirty="0" smtClean="0"/>
              <a:t>Τμήμα Βιολογίας</a:t>
            </a:r>
            <a:endParaRPr lang="en-US" altLang="el-GR" dirty="0" smtClean="0"/>
          </a:p>
          <a:p>
            <a:endParaRPr lang="el-GR" altLang="el-GR"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l-GR" altLang="en-US" sz="4000" smtClean="0"/>
              <a:t>Χειλόποδ</a:t>
            </a:r>
            <a:r>
              <a:rPr lang="en-US" altLang="en-US" sz="4000" smtClean="0"/>
              <a:t>o</a:t>
            </a:r>
            <a:r>
              <a:rPr lang="el-GR" altLang="en-US" sz="4000" smtClean="0"/>
              <a:t> </a:t>
            </a:r>
            <a:r>
              <a:rPr lang="en-US" altLang="en-US" sz="4000" smtClean="0"/>
              <a:t/>
            </a:r>
            <a:br>
              <a:rPr lang="en-US" altLang="en-US" sz="4000" smtClean="0"/>
            </a:br>
            <a:r>
              <a:rPr lang="en-US" altLang="en-US" sz="4000" i="1" smtClean="0"/>
              <a:t>Scutigera coleoptrata </a:t>
            </a:r>
            <a:r>
              <a:rPr lang="el-GR" altLang="en-US" sz="4000" smtClean="0"/>
              <a:t>3</a:t>
            </a:r>
            <a:r>
              <a:rPr lang="en-US" altLang="en-US" sz="4000" smtClean="0"/>
              <a:t>/</a:t>
            </a:r>
            <a:r>
              <a:rPr lang="el-GR" altLang="en-US" sz="4000" smtClean="0"/>
              <a:t>13</a:t>
            </a:r>
          </a:p>
        </p:txBody>
      </p:sp>
      <p:pic>
        <p:nvPicPr>
          <p:cNvPr id="22533"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60538" y="1603375"/>
            <a:ext cx="5553075" cy="4149725"/>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B3152281-CD1D-4BF5-A66B-0BB8B8B13C5C}" type="slidenum">
              <a:rPr lang="el-GR" altLang="en-US" sz="1200">
                <a:solidFill>
                  <a:srgbClr val="898989"/>
                </a:solidFill>
                <a:cs typeface="Arial" panose="020B0604020202020204" pitchFamily="34" charset="0"/>
              </a:rPr>
              <a:pPr>
                <a:lnSpc>
                  <a:spcPct val="100000"/>
                </a:lnSpc>
                <a:spcBef>
                  <a:spcPct val="0"/>
                </a:spcBef>
                <a:buFontTx/>
                <a:buNone/>
              </a:pPr>
              <a:t>10</a:t>
            </a:fld>
            <a:endParaRPr lang="el-GR" altLang="en-US" sz="1200">
              <a:solidFill>
                <a:srgbClr val="898989"/>
              </a:solidFill>
              <a:cs typeface="Arial" panose="020B0604020202020204" pitchFamily="34" charset="0"/>
            </a:endParaRPr>
          </a:p>
        </p:txBody>
      </p:sp>
      <p:sp>
        <p:nvSpPr>
          <p:cNvPr id="22534" name="Rectangle 3"/>
          <p:cNvSpPr>
            <a:spLocks noChangeArrowheads="1"/>
          </p:cNvSpPr>
          <p:nvPr/>
        </p:nvSpPr>
        <p:spPr bwMode="auto">
          <a:xfrm>
            <a:off x="1352550" y="5795963"/>
            <a:ext cx="7162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lnSpc>
                <a:spcPct val="100000"/>
              </a:lnSpc>
              <a:spcBef>
                <a:spcPct val="0"/>
              </a:spcBef>
              <a:buFontTx/>
              <a:buNone/>
            </a:pPr>
            <a:r>
              <a:rPr lang="el-GR" altLang="el-GR" sz="1400">
                <a:latin typeface="Century Gothic" panose="020B0502020202020204" pitchFamily="34" charset="0"/>
              </a:rPr>
              <a:t>Κοιλιακή όψη του κεφαλιού και του πρόσθιου τμήματος του κορμού της </a:t>
            </a:r>
            <a:r>
              <a:rPr lang="el-GR" altLang="el-GR" sz="1400" i="1">
                <a:latin typeface="Century Gothic" panose="020B0502020202020204" pitchFamily="34" charset="0"/>
                <a:ea typeface="Arial Unicode MS" panose="020B0604020202020204" pitchFamily="34" charset="-128"/>
                <a:cs typeface="Arial Unicode MS" panose="020B0604020202020204" pitchFamily="34" charset="-128"/>
              </a:rPr>
              <a:t>Scutigera coleoptrata</a:t>
            </a:r>
            <a:r>
              <a:rPr lang="el-GR" altLang="el-GR" sz="1400">
                <a:latin typeface="Century Gothic" panose="020B0502020202020204" pitchFamily="34" charset="0"/>
                <a:ea typeface="Arial Unicode MS" panose="020B0604020202020204" pitchFamily="34" charset="-128"/>
                <a:cs typeface="Arial Unicode MS" panose="020B0604020202020204" pitchFamily="34" charset="-128"/>
              </a:rPr>
              <a:t>. S = στερνίτης. </a:t>
            </a:r>
          </a:p>
        </p:txBody>
      </p:sp>
      <p:sp>
        <p:nvSpPr>
          <p:cNvPr id="7" name="TextBox 5"/>
          <p:cNvSpPr txBox="1"/>
          <p:nvPr/>
        </p:nvSpPr>
        <p:spPr>
          <a:xfrm>
            <a:off x="6875463" y="5384800"/>
            <a:ext cx="342900" cy="277813"/>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13</a:t>
            </a:r>
            <a:endParaRPr lang="en-US" sz="1200"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1188" y="333375"/>
            <a:ext cx="7886700" cy="1325563"/>
          </a:xfrm>
        </p:spPr>
        <p:txBody>
          <a:bodyPr/>
          <a:lstStyle/>
          <a:p>
            <a:r>
              <a:rPr lang="el-GR" altLang="en-US" smtClean="0"/>
              <a:t>Χειλόποδ</a:t>
            </a:r>
            <a:r>
              <a:rPr lang="en-US" altLang="en-US" smtClean="0"/>
              <a:t>o</a:t>
            </a:r>
            <a:r>
              <a:rPr lang="el-GR" altLang="en-US" smtClean="0"/>
              <a:t> </a:t>
            </a:r>
            <a:r>
              <a:rPr lang="en-US" altLang="en-US" smtClean="0"/>
              <a:t/>
            </a:r>
            <a:br>
              <a:rPr lang="en-US" altLang="en-US" smtClean="0"/>
            </a:br>
            <a:r>
              <a:rPr lang="en-US" altLang="en-US" i="1" smtClean="0"/>
              <a:t>Scolopendra cingulata</a:t>
            </a:r>
            <a:endParaRPr lang="el-GR" altLang="en-US" smtClean="0"/>
          </a:p>
        </p:txBody>
      </p:sp>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245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3694314A-F4F2-46AE-B873-3056A02146B8}" type="slidenum">
              <a:rPr lang="el-GR" altLang="en-US" sz="1200">
                <a:solidFill>
                  <a:srgbClr val="898989"/>
                </a:solidFill>
                <a:cs typeface="Arial" panose="020B0604020202020204" pitchFamily="34" charset="0"/>
              </a:rPr>
              <a:pPr>
                <a:lnSpc>
                  <a:spcPct val="100000"/>
                </a:lnSpc>
                <a:spcBef>
                  <a:spcPct val="0"/>
                </a:spcBef>
                <a:buFontTx/>
                <a:buNone/>
              </a:pPr>
              <a:t>11</a:t>
            </a:fld>
            <a:endParaRPr lang="el-GR" altLang="en-US" sz="1200">
              <a:solidFill>
                <a:srgbClr val="898989"/>
              </a:solidFill>
              <a:cs typeface="Arial" panose="020B0604020202020204" pitchFamily="34" charset="0"/>
            </a:endParaRPr>
          </a:p>
        </p:txBody>
      </p:sp>
      <p:pic>
        <p:nvPicPr>
          <p:cNvPr id="24581" name="Picture 15" descr="image https://classconnection.s3.amazonaws.com/978/flashcards/1273978/jpg/scolopendromorpha_mouthparts1335236750478.jpg for term side of 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225" y="1844824"/>
            <a:ext cx="500062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515100" y="5157788"/>
            <a:ext cx="342900" cy="276225"/>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14</a:t>
            </a:r>
            <a:endParaRPr lang="en-US" sz="1200" dirty="0">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l-GR" altLang="en-US" smtClean="0"/>
              <a:t>Κεφάλι </a:t>
            </a:r>
            <a:r>
              <a:rPr lang="en-US" altLang="en-US" smtClean="0"/>
              <a:t>X</a:t>
            </a:r>
            <a:r>
              <a:rPr lang="el-GR" altLang="en-US" smtClean="0"/>
              <a:t>ειλοπόδου</a:t>
            </a:r>
          </a:p>
        </p:txBody>
      </p:sp>
      <p:sp>
        <p:nvSpPr>
          <p:cNvPr id="3" name="Footer Placeholder 2"/>
          <p:cNvSpPr>
            <a:spLocks noGrp="1"/>
          </p:cNvSpPr>
          <p:nvPr>
            <p:ph type="ftr" sz="quarter" idx="15"/>
          </p:nvPr>
        </p:nvSpPr>
        <p:spPr/>
        <p:txBody>
          <a:bodyPr/>
          <a:lstStyle/>
          <a:p>
            <a:pPr>
              <a:defRPr/>
            </a:pPr>
            <a:r>
              <a:rPr lang="el-GR" smtClean="0"/>
              <a:t>Ενότητα 16. Εργαστηριακή Άσκηση Μυριάποδα</a:t>
            </a:r>
            <a:endParaRPr lang="el-GR"/>
          </a:p>
        </p:txBody>
      </p:sp>
      <p:sp>
        <p:nvSpPr>
          <p:cNvPr id="26628" name="Slide Number Placeholder 3"/>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F2536B59-1F1A-476F-B65D-DCCAD2F58A94}" type="slidenum">
              <a:rPr lang="el-GR" altLang="en-US" sz="1200">
                <a:solidFill>
                  <a:srgbClr val="898989"/>
                </a:solidFill>
                <a:cs typeface="Arial" panose="020B0604020202020204" pitchFamily="34" charset="0"/>
              </a:rPr>
              <a:pPr>
                <a:lnSpc>
                  <a:spcPct val="100000"/>
                </a:lnSpc>
                <a:spcBef>
                  <a:spcPct val="0"/>
                </a:spcBef>
                <a:buFontTx/>
                <a:buNone/>
              </a:pPr>
              <a:t>12</a:t>
            </a:fld>
            <a:endParaRPr lang="el-GR" altLang="en-US" sz="1200">
              <a:solidFill>
                <a:srgbClr val="898989"/>
              </a:solidFill>
              <a:cs typeface="Arial" panose="020B0604020202020204" pitchFamily="34" charset="0"/>
            </a:endParaRPr>
          </a:p>
        </p:txBody>
      </p:sp>
      <p:sp>
        <p:nvSpPr>
          <p:cNvPr id="26629" name="Text Box 5"/>
          <p:cNvSpPr txBox="1">
            <a:spLocks noChangeArrowheads="1"/>
          </p:cNvSpPr>
          <p:nvPr/>
        </p:nvSpPr>
        <p:spPr bwMode="auto">
          <a:xfrm>
            <a:off x="1258888" y="4700588"/>
            <a:ext cx="2079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gn="ctr" eaLnBrk="1" hangingPunct="1">
              <a:lnSpc>
                <a:spcPct val="100000"/>
              </a:lnSpc>
              <a:spcBef>
                <a:spcPct val="0"/>
              </a:spcBef>
              <a:buFontTx/>
              <a:buNone/>
            </a:pPr>
            <a:r>
              <a:rPr lang="el-GR" altLang="el-GR" sz="1400">
                <a:latin typeface="Century Gothic" panose="020B0502020202020204" pitchFamily="34" charset="0"/>
              </a:rPr>
              <a:t>Κοιλιακή όψη </a:t>
            </a:r>
          </a:p>
          <a:p>
            <a:pPr algn="ctr" eaLnBrk="1" hangingPunct="1">
              <a:lnSpc>
                <a:spcPct val="100000"/>
              </a:lnSpc>
              <a:spcBef>
                <a:spcPct val="0"/>
              </a:spcBef>
              <a:buFontTx/>
              <a:buNone/>
            </a:pPr>
            <a:r>
              <a:rPr lang="el-GR" altLang="el-GR" sz="1400">
                <a:latin typeface="Century Gothic" panose="020B0502020202020204" pitchFamily="34" charset="0"/>
              </a:rPr>
              <a:t>κεφαλιού Χειλοπόδου</a:t>
            </a:r>
          </a:p>
        </p:txBody>
      </p:sp>
      <p:sp>
        <p:nvSpPr>
          <p:cNvPr id="26630" name="Text Box 6"/>
          <p:cNvSpPr txBox="1">
            <a:spLocks noChangeArrowheads="1"/>
          </p:cNvSpPr>
          <p:nvPr/>
        </p:nvSpPr>
        <p:spPr bwMode="auto">
          <a:xfrm>
            <a:off x="5853113" y="5353050"/>
            <a:ext cx="2103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lnSpc>
                <a:spcPct val="100000"/>
              </a:lnSpc>
              <a:spcBef>
                <a:spcPct val="0"/>
              </a:spcBef>
              <a:buFontTx/>
              <a:buNone/>
            </a:pPr>
            <a:r>
              <a:rPr lang="el-GR" altLang="el-GR" sz="1400">
                <a:latin typeface="Century Gothic" panose="020B0502020202020204" pitchFamily="34" charset="0"/>
              </a:rPr>
              <a:t>Οφθαλμοί Χειλοπόδου</a:t>
            </a:r>
          </a:p>
        </p:txBody>
      </p:sp>
      <p:sp>
        <p:nvSpPr>
          <p:cNvPr id="26631" name="AutoShape 14" descr="data:image/jpeg;base64,/9j/4AAQSkZJRgABAQAAAQABAAD/2wCEAAkGBxQSEhQUExQUFhUXFRUWFxgYFBcUFxUaFBUWGBgYFxUYHCggGBolHBgVITEhJikrLi4uFx8zODMsNygtLisBCgoKDg0OGxAQGywkICQsNCwsLCwvLywsLDQsLCwsLCwsLCwsLCwsLCwsLCwsLCwsLCwsNCwsLCwsLCwsLCwsLP/AABEIAMIBAwMBIgACEQEDEQH/xAAcAAABBQEBAQAAAAAAAAAAAAAFAAIDBAYBBwj/xABGEAACAQIEAwUDCAcGBQUAAAABAhEAAwQSITEFQVETImFxkQYygRRCUqGxwdHwIzNicoKS4RU0U9LT8SREY5OiVIOUsrP/xAAaAQACAwEBAAAAAAAAAAAAAAADBAABAgUG/8QALxEAAgIBAwMDAgQHAQAAAAAAAAECEQMSITEEE0EiUXEyYTOR4fAUQoGhscHx0f/aAAwDAQACEQMRAD8ADA0+aimnhqWGzpFMIqSuEVZZFXKlNo9D6Gmm03Q+hqiWcppp3ZN0PoacEPMN6GoWR12nNbI3B9DXFqix9lCxgak0ew/s66hbje5MHlrvFS8G4bkXOw1P2VJxXioAIB26UGUxvFi8ivcRFtSFbfQ+NZu8+Zsx+FMLEzM71yrjF8srLn5jH8ySlTJp1FFTtcNIUmWRFUWTYTDG4JWCNdZ6VYbhNwbLPkfxqphbnZiEgAbabUTw/HWU6qDoBEkAanXnr+FAfdvagy7deQfdwjrupFU8ZcyKZ35Vpv7fttCnuknYwRV3+zrV9IYCsvLLho1HGl6jBcMJknUcorQ8O4qyaMSV+sf0qa57Lusi1DAa6kLHiWaBVBuHODBNoHxxFj/UoihGUaMTyNSs2mExSXF3BBoHxTg6yTbOvShmHs3EMq9r/wCRY/1KO4S4XEE2g3Tt7J+x6FKM4cFxlGRmGVkaDKkfCrOH4xdT50+Yn696017gZvKQArECdLiMR5QdeWlZPH4FrW40mAaInGa9SMu4/SzSYD2gVtG0Pn9lEe2S5oQGHSB99YCauYbiDLAOv3UHLhcd4hMeRPaRrDwfDtMKAfShuM9kudtvgfxpmG4ll8R9dGMNxUN4edChma5CSxGVf2cxAMZKVbkY7x+ulRv4he4LtM81ilNdrhFOio4GrvC2hmI0It3SDzBFtoI6EdaH1YweIyNMBhDKQdJDKVIkbGDvVopoNYNWuW83ym6pAuTN0xK5co3nWfzz6+HeJXF3CJYGXK6I4UsBn1EayCaGC9Z/wn/7w/06TXLP+E//AHh/p1DNBRMIzE5cZdIDQT2nuxdNvM36TYxmHhv1ptvDuezHyt1JVO0m7OQvmMe/ygL+FU7D4dlKxcQk7Ne/RtG0kW+6fMEeIqDEpbQgNYcSJB7YEMOqsLcMPEGoWWflTq9kpiLrhmWQznSRbaCAxkd/KfFWruG4SruxIgC4wUdAGIFU7N+0GBWy0ggibsiQdJAQEj4itBh5C97fXw1O9BySrYb6aFvUVvaHiAsRbsg9mBDNJJduZg7DyrOs5Jk1f4zekxvQ6azD1O2EzvSlFD6UU2a7RhQTuACTsKI8OwK3FVs2hAOnj1oWzjY/jTTfAHOKDkleylQeGN8uLZq7HCrR03MAnvHnPj4GpLvBrIHL+Y/jWQw99XMKR+ftqV9Dr9hoVeNZvTLnQasezKssqxn88qE4zgV1OWYeH4VFgeLXh+rYkDWIB+3Wr9j2ruD31U+WlaSyLh2YenzsZXF4R82ojz0+qifDcbctQqktyA1MnoOda/h16zjAwK7akwBl6SdvvodxnhRsA9iI+k/zoPJPor1jU9Y0qouP8yLm5cRCeA4iMrhiBcAXMo1y99RBbbN4cucHSruIwVjEAzbXNLRAImRIMrvry6H188w19rZlDBiORBHQg6EbaHpW09neOlwBIDD9lR8RAq5rQ7XANLV8lTiWGw+HBBQ5SVglMzCCZBJ5xQ9ruEUkAahjDK13LAc5Y3Ld2M2o/Zrc8QIuoZy6791TB+kJFed8Qv3rTlGyabHsrUEciO5RozUtmDcGtzacJxdt+za0YMwSuYdBz2Hh61zjuAW6rACB6wetZDhXtBctvqRlO8Iix4gqorZ2LwZQRsaXn6Xp/IPFXuecX7RVip3BiozWk9peHE/pFGo38utZqjY56o2DnDSyXD3IaaOYO3m51naJcMxOXc84il8+H+ZDGLLa0s0S2DHvGuU9L4IFKg+gL6jHA0jXDSmuoc0RFIV2lFQh0NTwaip01CD2FPsYpkBAIKkyUYZkPiVPPxEEciKjmuMKhAjw/DW7rSv6Mj5pOZD+6+6+TT+9RrHg21GYRp6+IPMeVBuDX8okqPOfHpVnjnGIBAgrzVhKnqYOx8RB8aUyNNj+KLiqM/duZmJ8dK5NWhbtP7h7NvouZQ/u3N18n06tQfiWGvvc7BUK6ZmY91cnNs507P8AaBg8qZjGlQnkyanbI8bxpE0UZjtPL150V4Zgu1RLl64tlHEqXmSORCKCSp+ltWO4jiUQNat5XE967B1y/Ntzsk/OiW8BvPwS+AsVjPH0WG6KWrLpPRMJwvBCCcWSNZiywMjkATz61Xvth2uHsgeztrIznW45OVcwHuiTMdFOtZq1tM6CJPSZ5fA1NbvaBfpMD6TH58a5zavg7KxPf1N/v7Gs4ZgsLcN0E5AtoFGO5uTJJgR3oOnKqFxI0GvjVGxiYJA5sv8A4gx9pq3ZzMQBJJ2AkyaBneqvcJihovfYga0D4HqNK6mDyjPdnJEqojtH8p0Vf2j8A2tERaW2NMr3P5rafc5/8f3uVC+5LEsSSTqSZJ8zV480sfkzPBDN429/JxeKvIKHIq+6iyAPOfeJ5kyfhFavg/HlvgW7gAb6m8vHwrz7i2IyrMTqNt6hw95tdSGU6Gd/IjT409rWSGpo5sumePJoizdcd9nCpzW+escj4jlWeR2tvOqsDWl9kvaDtgbdw/pB8Mw6+fWrftLwRXAdDrGmmv7p/GrhlpU+AM8TT+5PwTjIuJ47MPw6edN4lwlL/X9nqJ8awtniLYe55aGOfUEV6XwXFK6qykEEAjnQ5emWz28FrdXW559xbhzWGg6g7H7qJ+zXFMp7NjofdPTwrU+1fChdSV56jwPSvN3UqxB0IPoRR/xIuL5QK9L1LhnpbKrgaf186G+0Hs+CkgANEgiDPgag9m+KZlgnUaH8a04uhhB2peDp0+UGkttuDyRxBIO4ps1p/avg5BNxR+8PvrLU5jmpqxacXFl61xFgAOlKqM0qrsY/Y13p+5arlcmrlm0gth3DMWcoAHCAZVUkklTvmHSINHFyoTSmij4QAOTh7kJmzHthHdfIYOTUZtNOh6GkMJ7p+TXoaMp7SAZEiD2fQTV0SwVSmiyYKf8Alro0LSbuUQBO5t9IPxFOu8OgkHD3Ngf1w5x/0+WYT0qUSwODTg1WsTYXsy6q6FLgtsrNm94MR80ZSChBB6iqVUWmaThzLlUiNhuARNVuL4VSDoPSq3Cb+kdJH4UTxLZlrn5G7OlD3Mdi3YKAgl2Kog5lnIVQOpk032ix5w9r+zMK5uCT8qcCRduz3kQH3baERI3Ik7a0eJY1lvgIJZVYLzhrgKyB1AmPPyqzw7BC0uvvEd5vunpXRi6RzJq5MF4f2eJALtHUDX66kezZtKwXMW6gzH3Ue4XgGxZOUlbS+8wGr8u70XxowfZGyBAUeZJJpTN1UIvSxrD0zfqRiLXuwsmd/vq1Yu97y0/P1VY49wU4YZge6SBGu520oTZuQNjQqU42jpY8lOmGcNckzRNbwoJhGq4tyk8kNx6MrQVOK0/OtVmYsYGtOweGa6wVRJOggfhXoHCfZa3hlR74zXGMW7cjM7ePIAc+gkk1rF00psFm6uGJb8+xg8RwtkTM4jSR8akvcPtJKM9zMpIbLZDCRuATdUmNdYG1Gfa7GdrcypqqzqNmbmfLYDwFPu3LodjbQspd2UrcgEMwYHun3tBrvEg+GmkpOK8A+7JxUntfx/sytyzaUh1vX1K6gjDpIPL/AJittwTjlu6otu9wOVnvWVTPBIkDtTzB50NOJxOkWYjKNDHu5hJEwT3jEjQhTGmt7B38Qwz5ArKQQpZdRbZmAMjSc3KNQNtqYUU1+jE8zf7a/wDCbH8Iw7zmza/9NZ//AEoZgcuAbK1y8bTMQD2CgWzuQW7afqo7wzG4hh2bWizRE76FAs85mJ8zUuJW6FZck94todJLKYMHUd0fCRzkDVcNP8mCdp+PzQWw2KR1jvMpie4NPGc2lZrj/ArTMXm4CNDFoEGdif0gqbCYzEW+61shY0IY6EyTudtYA5Ac6M28RceAViFnU88oGk/ZVpu/v8Mw4+fHyjAXsEMND575iPdw6HQ7SO32itNwviSuispJVpjMMrAruCASOY2J3ogXuj5nTmNsoWNQYEKPU9dMnisM1hVGxD3W0MwHK5Qd+h0OtTJU1fk1iuLp8fmaa8C66QRWXxnBlkmMs+lEcDxLMgI1OxFEblgMqtm1YnT86xSsJyTtf1GpQXDMY3BTyYV2tcLI6UqY/iJAu1H2MJV6wytaCF1QrcZ++HKsGVBHcVtQU2PWqANKa6hy2gzexRZWU38PDFiRkvbuwckfotDmAOlds411iMTY0Ee5e+jl/wAHpQSaU1dlaQ18sbWcRYMmdUu75FtyP0OhyqB61J/aVzNmGJsAmZIS8M0gAzFnoANIoDSqWTSFGxhtq2S8C73A7FM4EAPIbOq5pL7QRprVf5Rbf30yn6VsAeto90/wlKp12qsui/hsOwJNqLo37k5x52j3viAR41M+KPZkrJJ0iqWBIkgkicp+Kz6bmtTauKV74D+J9/8AnGp+Miks0VqH8Mmoo8zs2oxNxn0iIJ2kgf1o3wThTY66Uj9CpGYj553yz061Z41wtLrEW3AJ3R4QnoBc90/xZfKtrwDAjC2FEZWiAOeu7fE1J5nopGezHVZIMPbwuXLGggjYGdCI6UE4txu3aBJIAOwiSfIUK9r8WzXFysRAJMHrt9n11nr+EYtDEs2XkwaJ1iQTrG45UmoKStj0YND+Ke0a3wVKPB6hSPSg6WIkrJHjy8I5Ud4WtjLluAqwPdMypnk2kg+P+9XL/DFVlYAESJE7jofxpr0wVIEnJu2Zi1ijMHT66vLe6UW4zwELmuposzHQHTfn/ShS2tdKxLTyM4pSYZ4NjSvmeQ0nTmenOtBe4o5lsxLFQhY/NBmVQchEdKzFiyFjSfro3awbhAWhAdZc5JEDZT3nH7oNC1SfBqShdsh08/GoriyYA1PxPlUpe0v0rhH/ALaeplmH8tWmvOo7xWwpGyKQ7g9BOdh4swHjQNAXuVwv3/n+wMvcOK/rCtv9/wB7XpbUFvUAeNEeFYezZeLgJzjLleFYzqP0SyU1jVnXfY0OfGhf1QyftzNw/wAcdz+EDxJqijQ3x+uZn1o2OUY8GZwnNU3R6IpuNZDWQEQSrooALDkSwAk+k1UIlCIImBt+Y2ol7GYgMYMZWBJmY08D8BVjitsd0gBQ0kLzC6QT50TLDVHXZzYyUJ6KAmM4fnsqeehE9UO32U7CtsCCp8tPWpRcIleQM/zf7USwmN7MElFJ5SJFLaoylu6GHqSqrK15AVkHWTI9NRVNcOGWTsD9Zn8DTr2JLElt/T0A5VCr6x8az3Vq2LUHRBZweRyVEhjPkaLWbJGpVgP3T+FRYQCcx2qxjOM3GGXMcvTapca1SZUnJukPAXmTP7p/ClQv5ZSqu+vYnZZh5pE02a5NegOMOmug1HNdBqEH0q4DXahBGlSNcqEOnwq7g+JECG0++qIqHF2yygCZkbaULJBNWGxTp0argOGFxu0O2sfease1ntN2LKloJqNVIlQBzK/SPXesxgfaoW7bW0Vsy92eW3X1oL2xuPmc6kz60gozTbZ0YxjNo0OGu23IfW08gg63bZI1mD3118XpmD4bdBLKZWSudGzqZ0aSNVJmIaDrVG5fCiR80FvQTR32ad0VHtqxBUd5ZkGBmVhupmdDV44uSbo11GRY/SmWf7EuoO8g2+cNduoOn9aC8VvC2pRGgtMKzqrKRuQX0brGk6RXoFzizunfRz45CPjtWF9qbNwMLgFoKwKkNGcd5TKmO7I7vQgkUdYlqt7ifek41wWeH4TFYm1bzXEW0+9xsihY3zHTptuap4nD2LDFc73D0UZBBiJdgSDG4CmNROlB7PEWUgHXKIHzhE6DyopbwN29N3KVTUm42aCfnEEAlzoTCgmhS+B6CpXq2JU4ky/q1W30KiX/AJ2lh/CQPCrSWSwD3CEUyczal+UqB3n89upFUXvra0toSw+fcUafuWtVXzbMekVC99nMsWYnckyT8TQZUHjF+Nvv5/fz+QSXGhf1QIP+I8F/4Rtb+EkfSqncckkkknmTqT4k86jQyQMwE6SxgDzPLzrl0lWKsMpBgjpQmmwqSXHJ01C1OZxJjafL6qjZ6tI0aT2Q4hkuQdRoY6ie8PjNGcZjmdy7GSSfIeFZLgTd8+X3ijdy7FXKT06RLJjXcsKYW6GYjy++rN80F4dd1J8vvolcbTypR7Jo1W5A7SSaisP3vUUxbmpqPB3O960NBaDid1d96puRJmpDfJ0NVsQRNbyv2BY1vuNa2CZn6qVRz4GlQQpkXYaQI011mT1phNNmjeCV+zti2xUkXXfIuZ3yuqgADVokaTAGY16w82wNmroatM2CxAJ/4htP2Wk95l7g+cDl065k+kKlXh+Ij+8PJJA7umjQZkyDtyiSBNXRWoyganA1pPkt/NlGIYtMAQRM9qdyRBi03xIHiO3LF1bi2+3eWts8xzAJAynUaRO8a1KJqM2rDrSNaluH31zFsQ8DPoqksSlvNETuTEdROswKr3rTF7tprudezuMrPAyG3eKTPI91ttwduVSiajPVHfw7OMq7yN9onWiS4JOd9PJEuMf/ACVQfWtf7NcEtMG1doUnVVTYTp3jQ5vwguOvqfCPMrvBbqq7GIDGBqWIOubaI16zVPC6GvQeH4+w+YJbJXM699yZysVPuhdJFZ7j6GxcJtWbASJJ7JbhHn2ubSk3JtuMjo4pVVAq8uYZR84EeoitV7JcPcBWS26WyBogZZIWMzsBJJPjWfXjt4LpdZR0Q9kPRIFDV4rcV8xZ2B17zFj6mrxPSmkTqYa6ketYi0Y96D1N4D6g0j0rz72pulLyt205VMdmLhZW+aWuQoAmBOYkSNCKhT2jLCC2UdYn0A5+cedDOOOXCCCFEkSdWLfPYdTp8AI6liMne4n234DScbzIM7XL7ECTfYuiH9m3JDkdWMGPdqnexbliXYsdpJ5dB0HgNKDWGI05UVRc4/aA9QPvpXIne7OpiarZEvbT92tSZ/uqOzaipSon0peVDMWcardi+HAS5pAhH1JT9lo1a39a8uamrcGtcJqk6LkkzuIsMjFWGuh3BBB2II0IPIiudm30W9DRLgl8G5at3BmTtUy9UJcbTupO6nQ76HWpMDfzqrPiLoJJn/iAkajSGk6gs2bbTLuZokYJgnlkuSDg6MCe6w06HrRK4rR7rehq5w5EjN8puspygntQIMHMoDe8dVEyAM0nQVeYW4/vFwbAxfDfPYE6xyA2HOdaksQrPPcuP8g/hCNrod+h5CiNyQNf96m4U6ET2twzPvXZ17NW3gDRiV81+Fdxd3W4odmUW51YNqHUTof660rkxbWajleqqA97nUOGbvU96WGQyY8KXihpvYJI9R4qkGImfzFQXbmlSYOJwOfH1pVXUGlU0m7MwTV23ibZtqlxXOQtlKOq6MQYIZTznXxqijxymkWr0550ug4f6F7+e3/kp04f6N7+e3/kqgDXZqWVRenD/Rvfz2/8lODYf6N7/uJ/kofNPFSyUXpsROS9HXOn+SnDE20VxbW5LLklnUgAkEwAgk6RvzofnMRy3ilNQlFrBt3lBOk+YBrY8N4xksvEzkbbyrFYRZdfOtjgODTYvMSVyISBvm/Cl8jetUNY1HtvUeaezfESlrKTBVyfgd/rn1reYax2lskgQNyYgyNB4k9P615xg8ILbtcvEpZFxwoGr3irQyWweQ2LnRfEwp2C8WLZSsC3HdVdlB6cyTzJ1NZz4Wm5omHMmlBgDieEZLzhEJTcQNpG3rNC7ojukEHx038K9EweLtnYiYJ1jSdOelUMfh7Nw98KY2POPMUBZlFbjmmT4MJacKR+GtG7WA7ue4YJEqhGpmO8foiCSNNa6cDaTEa/qyIXJqwJESwY94DXY9CNoJZOGlyWUqQdVOeRcgCcpMEv+wRmHMUac7jcTGPHu1PYzotkMTBjyqzYJBzDlvWk4Xw8uxkgAakHbWlx/wBm2wxDoQyHXu6wD+dqDqcldDSUYtRvcFo43G34065oTVdtNRUqXp+NLSGYkZppNSFqgumoizqXirBlMFSGB6EGQfWrHy5Sf7vYknrfH1C9A+FDiavYPDkFXO0SB95HKjpNIDOS5NHZvBVRRZsxM739yBJ/W+Aqwby87Nr1vf6tVMOwIAHvdBzpuJc7DegzbaF4pXuF8LilA0tW+u93n53K7iMT3TCKs6HLmkjeO8x0kDbpVLDDT4aVFiGNLyvgIkrJwulOwnM+P2VUN2B412zdjQf1rMYeTcpbUEwZqviTFdFyBVe9ckb+dZktyosbPjSpgalV0XZmZrtR0416Q4A6a7NW8LZTIrOGYtcdABcW0oyLbYlmZSNe0HQCD10sjBguE+S3yxYoB2oIJBggN2MGOsxUoqwXNdmr1tLZXMuHvleouyojx7GKcbC/+lxG+X3+ZEhf1O8cqlEsoA12aKvgQszhr2hdSe3UgG2JYEi1AIHXflUIwyPnUW7tt1TOAz5p1UZcnZqdQ2h8tNalEsXBhNwV6RbuhMM4YAlgIWYkAg97nHoT9dYXhtpcPdhirXYOg1W3AnvfSfw2HOToDo4jmtsCSZ1JMnXqSaWyOpWMwWqKPKPbLP8AKmdiTmiOgA0yqNlUcgNNaq8N4m9rbvJ06eR5Gj3tHhheYgb6kaRqOVZIXGQkEdQQR5imMUtUdxbPHRPY1+Ex1u57hyseR0n7qYLrmQDqDB1mgvBsIbhBMRmCqCQJJ5+Q616Th/YO9ZbOeyUqrEgurk90zCcz0ml80FqpLc6HTSqGqctvCMxZ4abrJlUsXJURrLKJI8/DxFbDA8Ee3YxXeXNZVGZSAyuphwCCIOhO+xE6Gs9wni7YcEgzkvWr6COa91hM6Agn0q9xr2ia7duONBetqrjxVR/WgqUErY1KORy0pKvf9/Y1+D4bgSk9sUYgdzNBDMuqjNqYbTWfjQm9YRNnuOMzgKFysotwWJDa85iNADWYa/IopYxF10tFA9wr2yELmYqtxFUTl1AgtB208IoKzKW2mvgjwShvqv5KXEbdicyre15KUjTeBl+NUnSyhIKYkEGCCU0MxB7vWjt3E4tgwfD3iGJzEJfDQXdxlM92C5HiAAaqPxHGrmPyS4WJmewvEj9M16Ad4DNA6Ac9wWEU/wDhHKS/6ULq2YBKYjUH6GwOUn3eunnVdxYPzcRzO6ct/m8qLYTimNAAOEvEqqrJsXjOXNB1B1OZ5IgmR01jTiOMVCDhMSzQuVuyxElkZCC3hCCQIzGSZmixxJf8ByzSr9ShgcNZuMctvEEICzSyBSFEkE5en21awqW7rHu4ga/swuoEe7p8aNcJtcQuj9QyjMWzOjgtLs+WG1yjMVGYwFAEVpb925hwCll3aNf0bZQYgaAAEjyg6dKuSSX6C3dk3+pRw+Fw9m0VXtCxEuxIzKBuNt43PwrMX8ZZFxwVvgg5Tqvd1j6OmulEsfx3GSWGFvEANA7K80lipJ2JJ7seTH4BuE38aSxGEvC495rstavLbWY0I0nbSTpuNawsdq3/AIJ3HF15+Qnw4i4RlW+OgOXvcpjLtNFOK4K1ZiS7mJYCBk8CY369KfgzibSqOyuFlyNmKXTLIqr3vAhRI2J1qLG8YxMH/hrrMQRrZuEa/wAOokT+Gsh0Qfj+wRznyuPkEqLTuEi8skLJykAtoJEDrMTUVk5TuNJBpuJ4jirty2Hw11EW/buM7WnRUVYzSzAKqxqSeg8Zzt3iks2U6FmIjxJitT6fbYuGW3TNUbwNRNQvhmZxOYx51euIQN6TeJpjSkhxveFKhTY3XU0q12WVrKQpUyaU12zihjAKzW7eRUdrd645RiIIdLIUlSwLLKNt0131v28TihP6NCCUMF51t3WuqZ7TMe+xO+sa85zNKrszRoMGMTbUKqIVE6EoZkMDIzQdGNWbuJxTEzbtkFGtkZtMrqikT2mbZF59azFKpZKNQ+MxZJPZ25PaayNBdKFgB2kRKJuDt4mo7mJvBrt65FtjZZFyvrmZhoozlubHTQa7VnKVSyUT4W5lYHlt8CIrT4VTBUaj6z+dKyU1pOCYvuqeY7p+GoPpp/DS+aPkbwS8FLiuDynNv1oBxHha3ddm69fOtxxu0GXTassKmCW1FdTDdMAYGy1kwdDM/wBRRRMU51zE/Hfzq1esK4g/A8xVKzgHzMNe6dDGhB251nNjf1WMdL1EaUGiV7hJM/OBFcZyQnpUGKuFPeEdKhs4ljEiBJ1mlu3KrHu9G6TCy6f7zXGYcxNV/lI6043GuGFB8BuYoaxSe5p5oxFccdB9VDsbbzAws+QmKOWOETq5+A3+J/Ci2BwE6IABz/r1pvFg0+qWwjm63V6YbmG4bw245hUmdNtPWtxwD2Yt2TmuqrXB1AhfIffRO9YFoaHXnVFrpPOrlqyOoi6noj6mX+NcdTDrE6nYLuf6VhMXxG9iG9wkchEgfdWsyzqda6FoscEY7yAPPJuomWw3swbgm6YY+6AAY862nBOA27FsAAeJjU0/h2H1k0UxLgLS+WWvZcB8cdCt8gjHq0lUXl56VmMfwRmUsrDP0I08p5GtlZYgk8zvU13Cpc8D1H51pjp+nUVb5Fs3Uyb0xex5HcwTIYdMpncj65qTAYYu2lej4vAFFOYBlHhI/pQTC4cZiwEAmYq+oagjXTNze/gjwFrsxvAqPH4xoIUEnkBVy+sSInyruGUhQcsA69Z6SaVxY+5LcazZtEbRm/kt865R60q2IyndRSp/tQ9jn/xGT3MlNcmmk0pqjQ+a7NRzXc1QseDXZqPNXQahRIDSpldqFjpq/wANxIRj0YajoRsft9aHzU1jEFJiNRB0mqkrVGoS0yTNZbxYdcu+lZi8CGMg76aVc9ntGD5jmBAjl4GNjWm9quBDIro2cMubN48wfGgRWl2OZdM40vPBjrbVas3CNqpDQwanttTNJo5+6Ze7QH3lB+APOedQ3cFZb5uX93T6tqSmnihvDHwFWeS5K6cLUSAxIMHU6EjaQN/60ewXDbSqB2s/upkA8IJk+dCwKeGNUsc1wySzRlyg18msruSfjTbuKRdLa5RHWST1mhSmrFpavsavqZnv6eEcusWOtNVKtpbpNao1RhH7AblN/crgTV21hYEmpcJgysFuetWbrDYUnObybIbjBY1bKHbMJyfHlNSJmbVt/sqdLFS9lR8fTqO75F8nUOWyIVEVPaFc7Op7duj0LtlH2jxWSwRzfu/DnQPCXV7P9qfqq57XNrbT4+tBMQDNJ53ch7p1UAglnOwVd2MVqrWEQqFI0AA9Ku+zvBLVpVaCzlRLHlI5DlRd+HqeVM9PDQrFeoya3S8GWb2fUnQ/bSrRnhp+lSpsWtnhprhrprhpMeOUq5SqEHV2mzSmoQeDXZplKahCSa7TAa7NUSy3w/EZHE+6dG/H4GD8K3PDeJl7fYtrrKxrrsfhXnc1dwvETbGsmPzFDnHyhnBJfS/6BXj2DCnMP96EK1H8BYbFrmJygAmD7xjpNCcdgsmqzE6g7r+I8fyZB0qZfUYn9S/qcS7U6NQ4Gp7V2jITaCIroWoEuVZtGtGWS2rc1aAinWLROwP2CrVrCwwLz5Ch5M0Ycbm4YZS52Q7BYN32ECjFnCrZgwGI111HxHOn3eKoFi3byfGSfM0Oe+zb0JQll3ZtzjjVI7irZuMTooJmFAEeA6DwqWxhuVRLiFXdgPiKkuXrV5DbF1VJ8R+Px+FHhCEeAE5zn8Fr5LTPk+sSJ0PjrMfYfQ1La4Z+h7NX0MAsBplgAhBrlBA8feJ3qs3BroCgXYylNYYMy2yuUMVI5Zwdwc502oyAkww9T28NFVhwpmtNauXC+bKGJEHL3O0XQ6ZoeOmYdK4nBrik5brDMxdmMhi3Z21BbLAb3G00AD6CVESiAXjPD2uYiZEAAc6gvcKJJ1H11dxvDLnakHEH5smIMSpMa6E9/wAgVEd3Wa37P3SwAxBY9m3eylYdrYWcoOoDSwBOk8zrSzxpyY0sjUUavB91VHQAegq9aujxrPNwi8WbLiLiqWEas7BRbYQJMDvtmJgyBAygCJWwWJzrDE5rkvElcna222LDsz2askAEHMSdTNMpCpphbpVMq6ClWtzB82GuGu0qWHjhrh2pUqhBtdpUqhBV2u0qhQmpClSqEQ+uilSqFmo4WYdY+gn/ANBU3ER+kHmB8DoRSpUrLg6sf9GVNSJSpU0jkstWOVGOGjU/H7DSpUPP9ATB9QfwfuDyH2VHiTtSpUDB9SN5+GOSmY4xbbypUq6cvpOfD60DLVsZZgT1jWq+J5fClSpGPB2XyaP2JYzeWTAKwOQkGYFa6lSpjH9Jy+o/EZERrUo2/PSlSorAGS4l/eX81+ytBwgd5v3RSpUlD8V/I5L8JfAZs1bSlSp4THUqVKtGT//Z">
            <a:hlinkClick r:id="rId3"/>
          </p:cNvPr>
          <p:cNvSpPr>
            <a:spLocks noChangeAspect="1" noChangeArrowheads="1"/>
          </p:cNvSpPr>
          <p:nvPr/>
        </p:nvSpPr>
        <p:spPr bwMode="auto">
          <a:xfrm>
            <a:off x="38100" y="-1995488"/>
            <a:ext cx="5553075" cy="416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lnSpc>
                <a:spcPct val="100000"/>
              </a:lnSpc>
              <a:spcBef>
                <a:spcPct val="0"/>
              </a:spcBef>
              <a:buFontTx/>
              <a:buNone/>
            </a:pPr>
            <a:endParaRPr lang="en-US" altLang="en-US" sz="1800">
              <a:latin typeface="Comic Sans MS" panose="030F0702030302020204" pitchFamily="66" charset="0"/>
              <a:cs typeface="Arial" panose="020B0604020202020204" pitchFamily="34" charset="0"/>
            </a:endParaRPr>
          </a:p>
        </p:txBody>
      </p:sp>
      <p:sp>
        <p:nvSpPr>
          <p:cNvPr id="26632" name="AutoShape 16" descr="data:image/jpeg;base64,/9j/4AAQSkZJRgABAQAAAQABAAD/2wCEAAkGBxQSEhQUExQUFhUXFRUWFxgYFBcUFxUaFBUWGBgYFxUYHCggGBolHBgVITEhJikrLi4uFx8zODMsNygtLisBCgoKDg0OGxAQGywkICQsNCwsLCwvLywsLDQsLCwsLCwsLCwsLCwsLCwsLCwsLCwsLCwsNCwsLCwsLCwsLCwsLP/AABEIAMIBAwMBIgACEQEDEQH/xAAcAAABBQEBAQAAAAAAAAAAAAAFAAIDBAYBBwj/xABGEAACAQIEAwUDCAcGBQUAAAABAhEAAwQSITEFQVETImFxkQYygRRCUqGxwdHwIzNicoKS4RU0U9LT8SREY5OiVIOUsrP/xAAaAQACAwEBAAAAAAAAAAAAAAADBAABAgUG/8QALxEAAgIBAwMDAgQHAQAAAAAAAAECEQMSITEEE0EiUXEyYTOR4fAUQoGhscHx0f/aAAwDAQACEQMRAD8ADA0+aimnhqWGzpFMIqSuEVZZFXKlNo9D6Gmm03Q+hqiWcppp3ZN0PoacEPMN6GoWR12nNbI3B9DXFqix9lCxgak0ew/s66hbje5MHlrvFS8G4bkXOw1P2VJxXioAIB26UGUxvFi8ivcRFtSFbfQ+NZu8+Zsx+FMLEzM71yrjF8srLn5jH8ySlTJp1FFTtcNIUmWRFUWTYTDG4JWCNdZ6VYbhNwbLPkfxqphbnZiEgAbabUTw/HWU6qDoBEkAanXnr+FAfdvagy7deQfdwjrupFU8ZcyKZ35Vpv7fttCnuknYwRV3+zrV9IYCsvLLho1HGl6jBcMJknUcorQ8O4qyaMSV+sf0qa57Lusi1DAa6kLHiWaBVBuHODBNoHxxFj/UoihGUaMTyNSs2mExSXF3BBoHxTg6yTbOvShmHs3EMq9r/wCRY/1KO4S4XEE2g3Tt7J+x6FKM4cFxlGRmGVkaDKkfCrOH4xdT50+Yn696017gZvKQArECdLiMR5QdeWlZPH4FrW40mAaInGa9SMu4/SzSYD2gVtG0Pn9lEe2S5oQGHSB99YCauYbiDLAOv3UHLhcd4hMeRPaRrDwfDtMKAfShuM9kudtvgfxpmG4ll8R9dGMNxUN4edChma5CSxGVf2cxAMZKVbkY7x+ulRv4he4LtM81ilNdrhFOio4GrvC2hmI0It3SDzBFtoI6EdaH1YweIyNMBhDKQdJDKVIkbGDvVopoNYNWuW83ym6pAuTN0xK5co3nWfzz6+HeJXF3CJYGXK6I4UsBn1EayCaGC9Z/wn/7w/06TXLP+E//AHh/p1DNBRMIzE5cZdIDQT2nuxdNvM36TYxmHhv1ptvDuezHyt1JVO0m7OQvmMe/ygL+FU7D4dlKxcQk7Ne/RtG0kW+6fMEeIqDEpbQgNYcSJB7YEMOqsLcMPEGoWWflTq9kpiLrhmWQznSRbaCAxkd/KfFWruG4SruxIgC4wUdAGIFU7N+0GBWy0ggibsiQdJAQEj4itBh5C97fXw1O9BySrYb6aFvUVvaHiAsRbsg9mBDNJJduZg7DyrOs5Jk1f4zekxvQ6azD1O2EzvSlFD6UU2a7RhQTuACTsKI8OwK3FVs2hAOnj1oWzjY/jTTfAHOKDkleylQeGN8uLZq7HCrR03MAnvHnPj4GpLvBrIHL+Y/jWQw99XMKR+ftqV9Dr9hoVeNZvTLnQasezKssqxn88qE4zgV1OWYeH4VFgeLXh+rYkDWIB+3Wr9j2ruD31U+WlaSyLh2YenzsZXF4R82ojz0+qifDcbctQqktyA1MnoOda/h16zjAwK7akwBl6SdvvodxnhRsA9iI+k/zoPJPor1jU9Y0qouP8yLm5cRCeA4iMrhiBcAXMo1y99RBbbN4cucHSruIwVjEAzbXNLRAImRIMrvry6H188w19rZlDBiORBHQg6EbaHpW09neOlwBIDD9lR8RAq5rQ7XANLV8lTiWGw+HBBQ5SVglMzCCZBJ5xQ9ruEUkAahjDK13LAc5Y3Ld2M2o/Zrc8QIuoZy6791TB+kJFed8Qv3rTlGyabHsrUEciO5RozUtmDcGtzacJxdt+za0YMwSuYdBz2Hh61zjuAW6rACB6wetZDhXtBctvqRlO8Iix4gqorZ2LwZQRsaXn6Xp/IPFXuecX7RVip3BiozWk9peHE/pFGo38utZqjY56o2DnDSyXD3IaaOYO3m51naJcMxOXc84il8+H+ZDGLLa0s0S2DHvGuU9L4IFKg+gL6jHA0jXDSmuoc0RFIV2lFQh0NTwaip01CD2FPsYpkBAIKkyUYZkPiVPPxEEciKjmuMKhAjw/DW7rSv6Mj5pOZD+6+6+TT+9RrHg21GYRp6+IPMeVBuDX8okqPOfHpVnjnGIBAgrzVhKnqYOx8RB8aUyNNj+KLiqM/duZmJ8dK5NWhbtP7h7NvouZQ/u3N18n06tQfiWGvvc7BUK6ZmY91cnNs507P8AaBg8qZjGlQnkyanbI8bxpE0UZjtPL150V4Zgu1RLl64tlHEqXmSORCKCSp+ltWO4jiUQNat5XE967B1y/Ntzsk/OiW8BvPwS+AsVjPH0WG6KWrLpPRMJwvBCCcWSNZiywMjkATz61Xvth2uHsgeztrIznW45OVcwHuiTMdFOtZq1tM6CJPSZ5fA1NbvaBfpMD6TH58a5zavg7KxPf1N/v7Gs4ZgsLcN0E5AtoFGO5uTJJgR3oOnKqFxI0GvjVGxiYJA5sv8A4gx9pq3ZzMQBJJ2AkyaBneqvcJihovfYga0D4HqNK6mDyjPdnJEqojtH8p0Vf2j8A2tERaW2NMr3P5rafc5/8f3uVC+5LEsSSTqSZJ8zV480sfkzPBDN429/JxeKvIKHIq+6iyAPOfeJ5kyfhFavg/HlvgW7gAb6m8vHwrz7i2IyrMTqNt6hw95tdSGU6Gd/IjT409rWSGpo5sumePJoizdcd9nCpzW+escj4jlWeR2tvOqsDWl9kvaDtgbdw/pB8Mw6+fWrftLwRXAdDrGmmv7p/GrhlpU+AM8TT+5PwTjIuJ47MPw6edN4lwlL/X9nqJ8awtniLYe55aGOfUEV6XwXFK6qykEEAjnQ5emWz28FrdXW559xbhzWGg6g7H7qJ+zXFMp7NjofdPTwrU+1fChdSV56jwPSvN3UqxB0IPoRR/xIuL5QK9L1LhnpbKrgaf186G+0Hs+CkgANEgiDPgag9m+KZlgnUaH8a04uhhB2peDp0+UGkttuDyRxBIO4ps1p/avg5BNxR+8PvrLU5jmpqxacXFl61xFgAOlKqM0qrsY/Y13p+5arlcmrlm0gth3DMWcoAHCAZVUkklTvmHSINHFyoTSmij4QAOTh7kJmzHthHdfIYOTUZtNOh6GkMJ7p+TXoaMp7SAZEiD2fQTV0SwVSmiyYKf8Alro0LSbuUQBO5t9IPxFOu8OgkHD3Ngf1w5x/0+WYT0qUSwODTg1WsTYXsy6q6FLgtsrNm94MR80ZSChBB6iqVUWmaThzLlUiNhuARNVuL4VSDoPSq3Cb+kdJH4UTxLZlrn5G7OlD3Mdi3YKAgl2Kog5lnIVQOpk032ix5w9r+zMK5uCT8qcCRduz3kQH3baERI3Ik7a0eJY1lvgIJZVYLzhrgKyB1AmPPyqzw7BC0uvvEd5vunpXRi6RzJq5MF4f2eJALtHUDX66kezZtKwXMW6gzH3Ue4XgGxZOUlbS+8wGr8u70XxowfZGyBAUeZJJpTN1UIvSxrD0zfqRiLXuwsmd/vq1Yu97y0/P1VY49wU4YZge6SBGu520oTZuQNjQqU42jpY8lOmGcNckzRNbwoJhGq4tyk8kNx6MrQVOK0/OtVmYsYGtOweGa6wVRJOggfhXoHCfZa3hlR74zXGMW7cjM7ePIAc+gkk1rF00psFm6uGJb8+xg8RwtkTM4jSR8akvcPtJKM9zMpIbLZDCRuATdUmNdYG1Gfa7GdrcypqqzqNmbmfLYDwFPu3LodjbQspd2UrcgEMwYHun3tBrvEg+GmkpOK8A+7JxUntfx/sytyzaUh1vX1K6gjDpIPL/AJittwTjlu6otu9wOVnvWVTPBIkDtTzB50NOJxOkWYjKNDHu5hJEwT3jEjQhTGmt7B38Qwz5ArKQQpZdRbZmAMjSc3KNQNtqYUU1+jE8zf7a/wDCbH8Iw7zmza/9NZ//AEoZgcuAbK1y8bTMQD2CgWzuQW7afqo7wzG4hh2bWizRE76FAs85mJ8zUuJW6FZck94todJLKYMHUd0fCRzkDVcNP8mCdp+PzQWw2KR1jvMpie4NPGc2lZrj/ArTMXm4CNDFoEGdif0gqbCYzEW+61shY0IY6EyTudtYA5Ac6M28RceAViFnU88oGk/ZVpu/v8Mw4+fHyjAXsEMND575iPdw6HQ7SO32itNwviSuispJVpjMMrAruCASOY2J3ogXuj5nTmNsoWNQYEKPU9dMnisM1hVGxD3W0MwHK5Qd+h0OtTJU1fk1iuLp8fmaa8C66QRWXxnBlkmMs+lEcDxLMgI1OxFEblgMqtm1YnT86xSsJyTtf1GpQXDMY3BTyYV2tcLI6UqY/iJAu1H2MJV6wytaCF1QrcZ++HKsGVBHcVtQU2PWqANKa6hy2gzexRZWU38PDFiRkvbuwckfotDmAOlds411iMTY0Ee5e+jl/wAHpQSaU1dlaQ18sbWcRYMmdUu75FtyP0OhyqB61J/aVzNmGJsAmZIS8M0gAzFnoANIoDSqWTSFGxhtq2S8C73A7FM4EAPIbOq5pL7QRprVf5Rbf30yn6VsAeto90/wlKp12qsui/hsOwJNqLo37k5x52j3viAR41M+KPZkrJJ0iqWBIkgkicp+Kz6bmtTauKV74D+J9/8AnGp+Miks0VqH8Mmoo8zs2oxNxn0iIJ2kgf1o3wThTY66Uj9CpGYj553yz061Z41wtLrEW3AJ3R4QnoBc90/xZfKtrwDAjC2FEZWiAOeu7fE1J5nopGezHVZIMPbwuXLGggjYGdCI6UE4txu3aBJIAOwiSfIUK9r8WzXFysRAJMHrt9n11nr+EYtDEs2XkwaJ1iQTrG45UmoKStj0YND+Ke0a3wVKPB6hSPSg6WIkrJHjy8I5Ud4WtjLluAqwPdMypnk2kg+P+9XL/DFVlYAESJE7jofxpr0wVIEnJu2Zi1ijMHT66vLe6UW4zwELmuposzHQHTfn/ShS2tdKxLTyM4pSYZ4NjSvmeQ0nTmenOtBe4o5lsxLFQhY/NBmVQchEdKzFiyFjSfro3awbhAWhAdZc5JEDZT3nH7oNC1SfBqShdsh08/GoriyYA1PxPlUpe0v0rhH/ALaeplmH8tWmvOo7xWwpGyKQ7g9BOdh4swHjQNAXuVwv3/n+wMvcOK/rCtv9/wB7XpbUFvUAeNEeFYezZeLgJzjLleFYzqP0SyU1jVnXfY0OfGhf1QyftzNw/wAcdz+EDxJqijQ3x+uZn1o2OUY8GZwnNU3R6IpuNZDWQEQSrooALDkSwAk+k1UIlCIImBt+Y2ol7GYgMYMZWBJmY08D8BVjitsd0gBQ0kLzC6QT50TLDVHXZzYyUJ6KAmM4fnsqeehE9UO32U7CtsCCp8tPWpRcIleQM/zf7USwmN7MElFJ5SJFLaoylu6GHqSqrK15AVkHWTI9NRVNcOGWTsD9Zn8DTr2JLElt/T0A5VCr6x8az3Vq2LUHRBZweRyVEhjPkaLWbJGpVgP3T+FRYQCcx2qxjOM3GGXMcvTapca1SZUnJukPAXmTP7p/ClQv5ZSqu+vYnZZh5pE02a5NegOMOmug1HNdBqEH0q4DXahBGlSNcqEOnwq7g+JECG0++qIqHF2yygCZkbaULJBNWGxTp0argOGFxu0O2sfease1ntN2LKloJqNVIlQBzK/SPXesxgfaoW7bW0Vsy92eW3X1oL2xuPmc6kz60gozTbZ0YxjNo0OGu23IfW08gg63bZI1mD3118XpmD4bdBLKZWSudGzqZ0aSNVJmIaDrVG5fCiR80FvQTR32ad0VHtqxBUd5ZkGBmVhupmdDV44uSbo11GRY/SmWf7EuoO8g2+cNduoOn9aC8VvC2pRGgtMKzqrKRuQX0brGk6RXoFzizunfRz45CPjtWF9qbNwMLgFoKwKkNGcd5TKmO7I7vQgkUdYlqt7ifek41wWeH4TFYm1bzXEW0+9xsihY3zHTptuap4nD2LDFc73D0UZBBiJdgSDG4CmNROlB7PEWUgHXKIHzhE6DyopbwN29N3KVTUm42aCfnEEAlzoTCgmhS+B6CpXq2JU4ky/q1W30KiX/AJ2lh/CQPCrSWSwD3CEUyczal+UqB3n89upFUXvra0toSw+fcUafuWtVXzbMekVC99nMsWYnckyT8TQZUHjF+Nvv5/fz+QSXGhf1QIP+I8F/4Rtb+EkfSqncckkkknmTqT4k86jQyQMwE6SxgDzPLzrl0lWKsMpBgjpQmmwqSXHJ01C1OZxJjafL6qjZ6tI0aT2Q4hkuQdRoY6ie8PjNGcZjmdy7GSSfIeFZLgTd8+X3ijdy7FXKT06RLJjXcsKYW6GYjy++rN80F4dd1J8vvolcbTypR7Jo1W5A7SSaisP3vUUxbmpqPB3O960NBaDid1d96puRJmpDfJ0NVsQRNbyv2BY1vuNa2CZn6qVRz4GlQQpkXYaQI011mT1phNNmjeCV+zti2xUkXXfIuZ3yuqgADVokaTAGY16w82wNmroatM2CxAJ/4htP2Wk95l7g+cDl065k+kKlXh+Ij+8PJJA7umjQZkyDtyiSBNXRWoyganA1pPkt/NlGIYtMAQRM9qdyRBi03xIHiO3LF1bi2+3eWts8xzAJAynUaRO8a1KJqM2rDrSNaluH31zFsQ8DPoqksSlvNETuTEdROswKr3rTF7tprudezuMrPAyG3eKTPI91ttwduVSiajPVHfw7OMq7yN9onWiS4JOd9PJEuMf/ACVQfWtf7NcEtMG1doUnVVTYTp3jQ5vwguOvqfCPMrvBbqq7GIDGBqWIOubaI16zVPC6GvQeH4+w+YJbJXM699yZysVPuhdJFZ7j6GxcJtWbASJJ7JbhHn2ubSk3JtuMjo4pVVAq8uYZR84EeoitV7JcPcBWS26WyBogZZIWMzsBJJPjWfXjt4LpdZR0Q9kPRIFDV4rcV8xZ2B17zFj6mrxPSmkTqYa6ketYi0Y96D1N4D6g0j0rz72pulLyt205VMdmLhZW+aWuQoAmBOYkSNCKhT2jLCC2UdYn0A5+cedDOOOXCCCFEkSdWLfPYdTp8AI6liMne4n234DScbzIM7XL7ECTfYuiH9m3JDkdWMGPdqnexbliXYsdpJ5dB0HgNKDWGI05UVRc4/aA9QPvpXIne7OpiarZEvbT92tSZ/uqOzaipSon0peVDMWcardi+HAS5pAhH1JT9lo1a39a8uamrcGtcJqk6LkkzuIsMjFWGuh3BBB2II0IPIiudm30W9DRLgl8G5at3BmTtUy9UJcbTupO6nQ76HWpMDfzqrPiLoJJn/iAkajSGk6gs2bbTLuZokYJgnlkuSDg6MCe6w06HrRK4rR7rehq5w5EjN8puspygntQIMHMoDe8dVEyAM0nQVeYW4/vFwbAxfDfPYE6xyA2HOdaksQrPPcuP8g/hCNrod+h5CiNyQNf96m4U6ET2twzPvXZ17NW3gDRiV81+Fdxd3W4odmUW51YNqHUTof660rkxbWajleqqA97nUOGbvU96WGQyY8KXihpvYJI9R4qkGImfzFQXbmlSYOJwOfH1pVXUGlU0m7MwTV23ibZtqlxXOQtlKOq6MQYIZTznXxqijxymkWr0550ug4f6F7+e3/kp04f6N7+e3/kqgDXZqWVRenD/Rvfz2/8lODYf6N7/uJ/kofNPFSyUXpsROS9HXOn+SnDE20VxbW5LLklnUgAkEwAgk6RvzofnMRy3ilNQlFrBt3lBOk+YBrY8N4xksvEzkbbyrFYRZdfOtjgODTYvMSVyISBvm/Cl8jetUNY1HtvUeaezfESlrKTBVyfgd/rn1reYax2lskgQNyYgyNB4k9P615xg8ILbtcvEpZFxwoGr3irQyWweQ2LnRfEwp2C8WLZSsC3HdVdlB6cyTzJ1NZz4Wm5omHMmlBgDieEZLzhEJTcQNpG3rNC7ojukEHx038K9EweLtnYiYJ1jSdOelUMfh7Nw98KY2POPMUBZlFbjmmT4MJacKR+GtG7WA7ue4YJEqhGpmO8foiCSNNa6cDaTEa/qyIXJqwJESwY94DXY9CNoJZOGlyWUqQdVOeRcgCcpMEv+wRmHMUac7jcTGPHu1PYzotkMTBjyqzYJBzDlvWk4Xw8uxkgAakHbWlx/wBm2wxDoQyHXu6wD+dqDqcldDSUYtRvcFo43G34065oTVdtNRUqXp+NLSGYkZppNSFqgumoizqXirBlMFSGB6EGQfWrHy5Sf7vYknrfH1C9A+FDiavYPDkFXO0SB95HKjpNIDOS5NHZvBVRRZsxM739yBJ/W+Aqwby87Nr1vf6tVMOwIAHvdBzpuJc7DegzbaF4pXuF8LilA0tW+u93n53K7iMT3TCKs6HLmkjeO8x0kDbpVLDDT4aVFiGNLyvgIkrJwulOwnM+P2VUN2B412zdjQf1rMYeTcpbUEwZqviTFdFyBVe9ckb+dZktyosbPjSpgalV0XZmZrtR0416Q4A6a7NW8LZTIrOGYtcdABcW0oyLbYlmZSNe0HQCD10sjBguE+S3yxYoB2oIJBggN2MGOsxUoqwXNdmr1tLZXMuHvleouyojx7GKcbC/+lxG+X3+ZEhf1O8cqlEsoA12aKvgQszhr2hdSe3UgG2JYEi1AIHXflUIwyPnUW7tt1TOAz5p1UZcnZqdQ2h8tNalEsXBhNwV6RbuhMM4YAlgIWYkAg97nHoT9dYXhtpcPdhirXYOg1W3AnvfSfw2HOToDo4jmtsCSZ1JMnXqSaWyOpWMwWqKPKPbLP8AKmdiTmiOgA0yqNlUcgNNaq8N4m9rbvJ06eR5Gj3tHhheYgb6kaRqOVZIXGQkEdQQR5imMUtUdxbPHRPY1+Ex1u57hyseR0n7qYLrmQDqDB1mgvBsIbhBMRmCqCQJJ5+Q616Th/YO9ZbOeyUqrEgurk90zCcz0ml80FqpLc6HTSqGqctvCMxZ4abrJlUsXJURrLKJI8/DxFbDA8Ee3YxXeXNZVGZSAyuphwCCIOhO+xE6Gs9wni7YcEgzkvWr6COa91hM6Agn0q9xr2ia7duONBetqrjxVR/WgqUErY1KORy0pKvf9/Y1+D4bgSk9sUYgdzNBDMuqjNqYbTWfjQm9YRNnuOMzgKFysotwWJDa85iNADWYa/IopYxF10tFA9wr2yELmYqtxFUTl1AgtB208IoKzKW2mvgjwShvqv5KXEbdicyre15KUjTeBl+NUnSyhIKYkEGCCU0MxB7vWjt3E4tgwfD3iGJzEJfDQXdxlM92C5HiAAaqPxHGrmPyS4WJmewvEj9M16Ad4DNA6Ac9wWEU/wDhHKS/6ULq2YBKYjUH6GwOUn3eunnVdxYPzcRzO6ct/m8qLYTimNAAOEvEqqrJsXjOXNB1B1OZ5IgmR01jTiOMVCDhMSzQuVuyxElkZCC3hCCQIzGSZmixxJf8ByzSr9ShgcNZuMctvEEICzSyBSFEkE5en21awqW7rHu4ga/swuoEe7p8aNcJtcQuj9QyjMWzOjgtLs+WG1yjMVGYwFAEVpb925hwCll3aNf0bZQYgaAAEjyg6dKuSSX6C3dk3+pRw+Fw9m0VXtCxEuxIzKBuNt43PwrMX8ZZFxwVvgg5Tqvd1j6OmulEsfx3GSWGFvEANA7K80lipJ2JJ7seTH4BuE38aSxGEvC495rstavLbWY0I0nbSTpuNawsdq3/AIJ3HF15+Qnw4i4RlW+OgOXvcpjLtNFOK4K1ZiS7mJYCBk8CY369KfgzibSqOyuFlyNmKXTLIqr3vAhRI2J1qLG8YxMH/hrrMQRrZuEa/wAOokT+Gsh0Qfj+wRznyuPkEqLTuEi8skLJykAtoJEDrMTUVk5TuNJBpuJ4jirty2Hw11EW/buM7WnRUVYzSzAKqxqSeg8Zzt3iks2U6FmIjxJitT6fbYuGW3TNUbwNRNQvhmZxOYx51euIQN6TeJpjSkhxveFKhTY3XU0q12WVrKQpUyaU12zihjAKzW7eRUdrd645RiIIdLIUlSwLLKNt0131v28TihP6NCCUMF51t3WuqZ7TMe+xO+sa85zNKrszRoMGMTbUKqIVE6EoZkMDIzQdGNWbuJxTEzbtkFGtkZtMrqikT2mbZF59azFKpZKNQ+MxZJPZ25PaayNBdKFgB2kRKJuDt4mo7mJvBrt65FtjZZFyvrmZhoozlubHTQa7VnKVSyUT4W5lYHlt8CIrT4VTBUaj6z+dKyU1pOCYvuqeY7p+GoPpp/DS+aPkbwS8FLiuDynNv1oBxHha3ddm69fOtxxu0GXTassKmCW1FdTDdMAYGy1kwdDM/wBRRRMU51zE/Hfzq1esK4g/A8xVKzgHzMNe6dDGhB251nNjf1WMdL1EaUGiV7hJM/OBFcZyQnpUGKuFPeEdKhs4ljEiBJ1mlu3KrHu9G6TCy6f7zXGYcxNV/lI6043GuGFB8BuYoaxSe5p5oxFccdB9VDsbbzAws+QmKOWOETq5+A3+J/Ci2BwE6IABz/r1pvFg0+qWwjm63V6YbmG4bw245hUmdNtPWtxwD2Yt2TmuqrXB1AhfIffRO9YFoaHXnVFrpPOrlqyOoi6noj6mX+NcdTDrE6nYLuf6VhMXxG9iG9wkchEgfdWsyzqda6FoscEY7yAPPJuomWw3swbgm6YY+6AAY862nBOA27FsAAeJjU0/h2H1k0UxLgLS+WWvZcB8cdCt8gjHq0lUXl56VmMfwRmUsrDP0I08p5GtlZYgk8zvU13Cpc8D1H51pjp+nUVb5Fs3Uyb0xex5HcwTIYdMpncj65qTAYYu2lej4vAFFOYBlHhI/pQTC4cZiwEAmYq+oagjXTNze/gjwFrsxvAqPH4xoIUEnkBVy+sSInyruGUhQcsA69Z6SaVxY+5LcazZtEbRm/kt865R60q2IyndRSp/tQ9jn/xGT3MlNcmmk0pqjQ+a7NRzXc1QseDXZqPNXQahRIDSpldqFjpq/wANxIRj0YajoRsft9aHzU1jEFJiNRB0mqkrVGoS0yTNZbxYdcu+lZi8CGMg76aVc9ntGD5jmBAjl4GNjWm9quBDIro2cMubN48wfGgRWl2OZdM40vPBjrbVas3CNqpDQwanttTNJo5+6Ze7QH3lB+APOedQ3cFZb5uX93T6tqSmnihvDHwFWeS5K6cLUSAxIMHU6EjaQN/60ewXDbSqB2s/upkA8IJk+dCwKeGNUsc1wySzRlyg18msruSfjTbuKRdLa5RHWST1mhSmrFpavsavqZnv6eEcusWOtNVKtpbpNao1RhH7AblN/crgTV21hYEmpcJgysFuetWbrDYUnObybIbjBY1bKHbMJyfHlNSJmbVt/sqdLFS9lR8fTqO75F8nUOWyIVEVPaFc7Op7duj0LtlH2jxWSwRzfu/DnQPCXV7P9qfqq57XNrbT4+tBMQDNJ53ch7p1UAglnOwVd2MVqrWEQqFI0AA9Ku+zvBLVpVaCzlRLHlI5DlRd+HqeVM9PDQrFeoya3S8GWb2fUnQ/bSrRnhp+lSpsWtnhprhrprhpMeOUq5SqEHV2mzSmoQeDXZplKahCSa7TAa7NUSy3w/EZHE+6dG/H4GD8K3PDeJl7fYtrrKxrrsfhXnc1dwvETbGsmPzFDnHyhnBJfS/6BXj2DCnMP96EK1H8BYbFrmJygAmD7xjpNCcdgsmqzE6g7r+I8fyZB0qZfUYn9S/qcS7U6NQ4Gp7V2jITaCIroWoEuVZtGtGWS2rc1aAinWLROwP2CrVrCwwLz5Ch5M0Ycbm4YZS52Q7BYN32ECjFnCrZgwGI111HxHOn3eKoFi3byfGSfM0Oe+zb0JQll3ZtzjjVI7irZuMTooJmFAEeA6DwqWxhuVRLiFXdgPiKkuXrV5DbF1VJ8R+Px+FHhCEeAE5zn8Fr5LTPk+sSJ0PjrMfYfQ1La4Z+h7NX0MAsBplgAhBrlBA8feJ3qs3BroCgXYylNYYMy2yuUMVI5Zwdwc502oyAkww9T28NFVhwpmtNauXC+bKGJEHL3O0XQ6ZoeOmYdK4nBrik5brDMxdmMhi3Z21BbLAb3G00AD6CVESiAXjPD2uYiZEAAc6gvcKJJ1H11dxvDLnakHEH5smIMSpMa6E9/wAgVEd3Wa37P3SwAxBY9m3eylYdrYWcoOoDSwBOk8zrSzxpyY0sjUUavB91VHQAegq9aujxrPNwi8WbLiLiqWEas7BRbYQJMDvtmJgyBAygCJWwWJzrDE5rkvElcna222LDsz2askAEHMSdTNMpCpphbpVMq6ClWtzB82GuGu0qWHjhrh2pUqhBtdpUqhBV2u0qhQmpClSqEQ+uilSqFmo4WYdY+gn/ANBU3ER+kHmB8DoRSpUrLg6sf9GVNSJSpU0jkstWOVGOGjU/H7DSpUPP9ATB9QfwfuDyH2VHiTtSpUDB9SN5+GOSmY4xbbypUq6cvpOfD60DLVsZZgT1jWq+J5fClSpGPB2XyaP2JYzeWTAKwOQkGYFa6lSpjH9Jy+o/EZERrUo2/PSlSorAGS4l/eX81+ytBwgd5v3RSpUlD8V/I5L8JfAZs1bSlSp4THUqVKtGT//Z">
            <a:hlinkClick r:id="rId3"/>
          </p:cNvPr>
          <p:cNvSpPr>
            <a:spLocks noChangeAspect="1" noChangeArrowheads="1"/>
          </p:cNvSpPr>
          <p:nvPr/>
        </p:nvSpPr>
        <p:spPr bwMode="auto">
          <a:xfrm>
            <a:off x="38100" y="-1995488"/>
            <a:ext cx="5553075" cy="416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lnSpc>
                <a:spcPct val="100000"/>
              </a:lnSpc>
              <a:spcBef>
                <a:spcPct val="0"/>
              </a:spcBef>
              <a:buFontTx/>
              <a:buNone/>
            </a:pPr>
            <a:endParaRPr lang="en-US" altLang="en-US" sz="1800">
              <a:latin typeface="Comic Sans MS" panose="030F0702030302020204" pitchFamily="66" charset="0"/>
              <a:cs typeface="Arial" panose="020B0604020202020204" pitchFamily="34" charset="0"/>
            </a:endParaRPr>
          </a:p>
        </p:txBody>
      </p:sp>
      <p:sp>
        <p:nvSpPr>
          <p:cNvPr id="26633" name="AutoShape 18" descr="data:image/jpeg;base64,/9j/4AAQSkZJRgABAQAAAQABAAD/2wCEAAkGBxQSEhQUExQUFhUXFRUWFxgYFBcUFxUaFBUWGBgYFxUYHCggGBolHBgVITEhJikrLi4uFx8zODMsNygtLisBCgoKDg0OGxAQGywkICQsNCwsLCwvLywsLDQsLCwsLCwsLCwsLCwsLCwsLCwsLCwsLCwsNCwsLCwsLCwsLCwsLP/AABEIAMIBAwMBIgACEQEDEQH/xAAcAAABBQEBAQAAAAAAAAAAAAAFAAIDBAYBBwj/xABGEAACAQIEAwUDCAcGBQUAAAABAhEAAwQSITEFQVETImFxkQYygRRCUqGxwdHwIzNicoKS4RU0U9LT8SREY5OiVIOUsrP/xAAaAQACAwEBAAAAAAAAAAAAAAADBAABAgUG/8QALxEAAgIBAwMDAgQHAQAAAAAAAAECEQMSITEEE0EiUXEyYTOR4fAUQoGhscHx0f/aAAwDAQACEQMRAD8ADA0+aimnhqWGzpFMIqSuEVZZFXKlNo9D6Gmm03Q+hqiWcppp3ZN0PoacEPMN6GoWR12nNbI3B9DXFqix9lCxgak0ew/s66hbje5MHlrvFS8G4bkXOw1P2VJxXioAIB26UGUxvFi8ivcRFtSFbfQ+NZu8+Zsx+FMLEzM71yrjF8srLn5jH8ySlTJp1FFTtcNIUmWRFUWTYTDG4JWCNdZ6VYbhNwbLPkfxqphbnZiEgAbabUTw/HWU6qDoBEkAanXnr+FAfdvagy7deQfdwjrupFU8ZcyKZ35Vpv7fttCnuknYwRV3+zrV9IYCsvLLho1HGl6jBcMJknUcorQ8O4qyaMSV+sf0qa57Lusi1DAa6kLHiWaBVBuHODBNoHxxFj/UoihGUaMTyNSs2mExSXF3BBoHxTg6yTbOvShmHs3EMq9r/wCRY/1KO4S4XEE2g3Tt7J+x6FKM4cFxlGRmGVkaDKkfCrOH4xdT50+Yn696017gZvKQArECdLiMR5QdeWlZPH4FrW40mAaInGa9SMu4/SzSYD2gVtG0Pn9lEe2S5oQGHSB99YCauYbiDLAOv3UHLhcd4hMeRPaRrDwfDtMKAfShuM9kudtvgfxpmG4ll8R9dGMNxUN4edChma5CSxGVf2cxAMZKVbkY7x+ulRv4he4LtM81ilNdrhFOio4GrvC2hmI0It3SDzBFtoI6EdaH1YweIyNMBhDKQdJDKVIkbGDvVopoNYNWuW83ym6pAuTN0xK5co3nWfzz6+HeJXF3CJYGXK6I4UsBn1EayCaGC9Z/wn/7w/06TXLP+E//AHh/p1DNBRMIzE5cZdIDQT2nuxdNvM36TYxmHhv1ptvDuezHyt1JVO0m7OQvmMe/ygL+FU7D4dlKxcQk7Ne/RtG0kW+6fMEeIqDEpbQgNYcSJB7YEMOqsLcMPEGoWWflTq9kpiLrhmWQznSRbaCAxkd/KfFWruG4SruxIgC4wUdAGIFU7N+0GBWy0ggibsiQdJAQEj4itBh5C97fXw1O9BySrYb6aFvUVvaHiAsRbsg9mBDNJJduZg7DyrOs5Jk1f4zekxvQ6azD1O2EzvSlFD6UU2a7RhQTuACTsKI8OwK3FVs2hAOnj1oWzjY/jTTfAHOKDkleylQeGN8uLZq7HCrR03MAnvHnPj4GpLvBrIHL+Y/jWQw99XMKR+ftqV9Dr9hoVeNZvTLnQasezKssqxn88qE4zgV1OWYeH4VFgeLXh+rYkDWIB+3Wr9j2ruD31U+WlaSyLh2YenzsZXF4R82ojz0+qifDcbctQqktyA1MnoOda/h16zjAwK7akwBl6SdvvodxnhRsA9iI+k/zoPJPor1jU9Y0qouP8yLm5cRCeA4iMrhiBcAXMo1y99RBbbN4cucHSruIwVjEAzbXNLRAImRIMrvry6H188w19rZlDBiORBHQg6EbaHpW09neOlwBIDD9lR8RAq5rQ7XANLV8lTiWGw+HBBQ5SVglMzCCZBJ5xQ9ruEUkAahjDK13LAc5Y3Ld2M2o/Zrc8QIuoZy6791TB+kJFed8Qv3rTlGyabHsrUEciO5RozUtmDcGtzacJxdt+za0YMwSuYdBz2Hh61zjuAW6rACB6wetZDhXtBctvqRlO8Iix4gqorZ2LwZQRsaXn6Xp/IPFXuecX7RVip3BiozWk9peHE/pFGo38utZqjY56o2DnDSyXD3IaaOYO3m51naJcMxOXc84il8+H+ZDGLLa0s0S2DHvGuU9L4IFKg+gL6jHA0jXDSmuoc0RFIV2lFQh0NTwaip01CD2FPsYpkBAIKkyUYZkPiVPPxEEciKjmuMKhAjw/DW7rSv6Mj5pOZD+6+6+TT+9RrHg21GYRp6+IPMeVBuDX8okqPOfHpVnjnGIBAgrzVhKnqYOx8RB8aUyNNj+KLiqM/duZmJ8dK5NWhbtP7h7NvouZQ/u3N18n06tQfiWGvvc7BUK6ZmY91cnNs507P8AaBg8qZjGlQnkyanbI8bxpE0UZjtPL150V4Zgu1RLl64tlHEqXmSORCKCSp+ltWO4jiUQNat5XE967B1y/Ntzsk/OiW8BvPwS+AsVjPH0WG6KWrLpPRMJwvBCCcWSNZiywMjkATz61Xvth2uHsgeztrIznW45OVcwHuiTMdFOtZq1tM6CJPSZ5fA1NbvaBfpMD6TH58a5zavg7KxPf1N/v7Gs4ZgsLcN0E5AtoFGO5uTJJgR3oOnKqFxI0GvjVGxiYJA5sv8A4gx9pq3ZzMQBJJ2AkyaBneqvcJihovfYga0D4HqNK6mDyjPdnJEqojtH8p0Vf2j8A2tERaW2NMr3P5rafc5/8f3uVC+5LEsSSTqSZJ8zV480sfkzPBDN429/JxeKvIKHIq+6iyAPOfeJ5kyfhFavg/HlvgW7gAb6m8vHwrz7i2IyrMTqNt6hw95tdSGU6Gd/IjT409rWSGpo5sumePJoizdcd9nCpzW+escj4jlWeR2tvOqsDWl9kvaDtgbdw/pB8Mw6+fWrftLwRXAdDrGmmv7p/GrhlpU+AM8TT+5PwTjIuJ47MPw6edN4lwlL/X9nqJ8awtniLYe55aGOfUEV6XwXFK6qykEEAjnQ5emWz28FrdXW559xbhzWGg6g7H7qJ+zXFMp7NjofdPTwrU+1fChdSV56jwPSvN3UqxB0IPoRR/xIuL5QK9L1LhnpbKrgaf186G+0Hs+CkgANEgiDPgag9m+KZlgnUaH8a04uhhB2peDp0+UGkttuDyRxBIO4ps1p/avg5BNxR+8PvrLU5jmpqxacXFl61xFgAOlKqM0qrsY/Y13p+5arlcmrlm0gth3DMWcoAHCAZVUkklTvmHSINHFyoTSmij4QAOTh7kJmzHthHdfIYOTUZtNOh6GkMJ7p+TXoaMp7SAZEiD2fQTV0SwVSmiyYKf8Alro0LSbuUQBO5t9IPxFOu8OgkHD3Ngf1w5x/0+WYT0qUSwODTg1WsTYXsy6q6FLgtsrNm94MR80ZSChBB6iqVUWmaThzLlUiNhuARNVuL4VSDoPSq3Cb+kdJH4UTxLZlrn5G7OlD3Mdi3YKAgl2Kog5lnIVQOpk032ix5w9r+zMK5uCT8qcCRduz3kQH3baERI3Ik7a0eJY1lvgIJZVYLzhrgKyB1AmPPyqzw7BC0uvvEd5vunpXRi6RzJq5MF4f2eJALtHUDX66kezZtKwXMW6gzH3Ue4XgGxZOUlbS+8wGr8u70XxowfZGyBAUeZJJpTN1UIvSxrD0zfqRiLXuwsmd/vq1Yu97y0/P1VY49wU4YZge6SBGu520oTZuQNjQqU42jpY8lOmGcNckzRNbwoJhGq4tyk8kNx6MrQVOK0/OtVmYsYGtOweGa6wVRJOggfhXoHCfZa3hlR74zXGMW7cjM7ePIAc+gkk1rF00psFm6uGJb8+xg8RwtkTM4jSR8akvcPtJKM9zMpIbLZDCRuATdUmNdYG1Gfa7GdrcypqqzqNmbmfLYDwFPu3LodjbQspd2UrcgEMwYHun3tBrvEg+GmkpOK8A+7JxUntfx/sytyzaUh1vX1K6gjDpIPL/AJittwTjlu6otu9wOVnvWVTPBIkDtTzB50NOJxOkWYjKNDHu5hJEwT3jEjQhTGmt7B38Qwz5ArKQQpZdRbZmAMjSc3KNQNtqYUU1+jE8zf7a/wDCbH8Iw7zmza/9NZ//AEoZgcuAbK1y8bTMQD2CgWzuQW7afqo7wzG4hh2bWizRE76FAs85mJ8zUuJW6FZck94todJLKYMHUd0fCRzkDVcNP8mCdp+PzQWw2KR1jvMpie4NPGc2lZrj/ArTMXm4CNDFoEGdif0gqbCYzEW+61shY0IY6EyTudtYA5Ac6M28RceAViFnU88oGk/ZVpu/v8Mw4+fHyjAXsEMND575iPdw6HQ7SO32itNwviSuispJVpjMMrAruCASOY2J3ogXuj5nTmNsoWNQYEKPU9dMnisM1hVGxD3W0MwHK5Qd+h0OtTJU1fk1iuLp8fmaa8C66QRWXxnBlkmMs+lEcDxLMgI1OxFEblgMqtm1YnT86xSsJyTtf1GpQXDMY3BTyYV2tcLI6UqY/iJAu1H2MJV6wytaCF1QrcZ++HKsGVBHcVtQU2PWqANKa6hy2gzexRZWU38PDFiRkvbuwckfotDmAOlds411iMTY0Ee5e+jl/wAHpQSaU1dlaQ18sbWcRYMmdUu75FtyP0OhyqB61J/aVzNmGJsAmZIS8M0gAzFnoANIoDSqWTSFGxhtq2S8C73A7FM4EAPIbOq5pL7QRprVf5Rbf30yn6VsAeto90/wlKp12qsui/hsOwJNqLo37k5x52j3viAR41M+KPZkrJJ0iqWBIkgkicp+Kz6bmtTauKV74D+J9/8AnGp+Miks0VqH8Mmoo8zs2oxNxn0iIJ2kgf1o3wThTY66Uj9CpGYj553yz061Z41wtLrEW3AJ3R4QnoBc90/xZfKtrwDAjC2FEZWiAOeu7fE1J5nopGezHVZIMPbwuXLGggjYGdCI6UE4txu3aBJIAOwiSfIUK9r8WzXFysRAJMHrt9n11nr+EYtDEs2XkwaJ1iQTrG45UmoKStj0YND+Ke0a3wVKPB6hSPSg6WIkrJHjy8I5Ud4WtjLluAqwPdMypnk2kg+P+9XL/DFVlYAESJE7jofxpr0wVIEnJu2Zi1ijMHT66vLe6UW4zwELmuposzHQHTfn/ShS2tdKxLTyM4pSYZ4NjSvmeQ0nTmenOtBe4o5lsxLFQhY/NBmVQchEdKzFiyFjSfro3awbhAWhAdZc5JEDZT3nH7oNC1SfBqShdsh08/GoriyYA1PxPlUpe0v0rhH/ALaeplmH8tWmvOo7xWwpGyKQ7g9BOdh4swHjQNAXuVwv3/n+wMvcOK/rCtv9/wB7XpbUFvUAeNEeFYezZeLgJzjLleFYzqP0SyU1jVnXfY0OfGhf1QyftzNw/wAcdz+EDxJqijQ3x+uZn1o2OUY8GZwnNU3R6IpuNZDWQEQSrooALDkSwAk+k1UIlCIImBt+Y2ol7GYgMYMZWBJmY08D8BVjitsd0gBQ0kLzC6QT50TLDVHXZzYyUJ6KAmM4fnsqeehE9UO32U7CtsCCp8tPWpRcIleQM/zf7USwmN7MElFJ5SJFLaoylu6GHqSqrK15AVkHWTI9NRVNcOGWTsD9Zn8DTr2JLElt/T0A5VCr6x8az3Vq2LUHRBZweRyVEhjPkaLWbJGpVgP3T+FRYQCcx2qxjOM3GGXMcvTapca1SZUnJukPAXmTP7p/ClQv5ZSqu+vYnZZh5pE02a5NegOMOmug1HNdBqEH0q4DXahBGlSNcqEOnwq7g+JECG0++qIqHF2yygCZkbaULJBNWGxTp0argOGFxu0O2sfease1ntN2LKloJqNVIlQBzK/SPXesxgfaoW7bW0Vsy92eW3X1oL2xuPmc6kz60gozTbZ0YxjNo0OGu23IfW08gg63bZI1mD3118XpmD4bdBLKZWSudGzqZ0aSNVJmIaDrVG5fCiR80FvQTR32ad0VHtqxBUd5ZkGBmVhupmdDV44uSbo11GRY/SmWf7EuoO8g2+cNduoOn9aC8VvC2pRGgtMKzqrKRuQX0brGk6RXoFzizunfRz45CPjtWF9qbNwMLgFoKwKkNGcd5TKmO7I7vQgkUdYlqt7ifek41wWeH4TFYm1bzXEW0+9xsihY3zHTptuap4nD2LDFc73D0UZBBiJdgSDG4CmNROlB7PEWUgHXKIHzhE6DyopbwN29N3KVTUm42aCfnEEAlzoTCgmhS+B6CpXq2JU4ky/q1W30KiX/AJ2lh/CQPCrSWSwD3CEUyczal+UqB3n89upFUXvra0toSw+fcUafuWtVXzbMekVC99nMsWYnckyT8TQZUHjF+Nvv5/fz+QSXGhf1QIP+I8F/4Rtb+EkfSqncckkkknmTqT4k86jQyQMwE6SxgDzPLzrl0lWKsMpBgjpQmmwqSXHJ01C1OZxJjafL6qjZ6tI0aT2Q4hkuQdRoY6ie8PjNGcZjmdy7GSSfIeFZLgTd8+X3ijdy7FXKT06RLJjXcsKYW6GYjy++rN80F4dd1J8vvolcbTypR7Jo1W5A7SSaisP3vUUxbmpqPB3O960NBaDid1d96puRJmpDfJ0NVsQRNbyv2BY1vuNa2CZn6qVRz4GlQQpkXYaQI011mT1phNNmjeCV+zti2xUkXXfIuZ3yuqgADVokaTAGY16w82wNmroatM2CxAJ/4htP2Wk95l7g+cDl065k+kKlXh+Ij+8PJJA7umjQZkyDtyiSBNXRWoyganA1pPkt/NlGIYtMAQRM9qdyRBi03xIHiO3LF1bi2+3eWts8xzAJAynUaRO8a1KJqM2rDrSNaluH31zFsQ8DPoqksSlvNETuTEdROswKr3rTF7tprudezuMrPAyG3eKTPI91ttwduVSiajPVHfw7OMq7yN9onWiS4JOd9PJEuMf/ACVQfWtf7NcEtMG1doUnVVTYTp3jQ5vwguOvqfCPMrvBbqq7GIDGBqWIOubaI16zVPC6GvQeH4+w+YJbJXM699yZysVPuhdJFZ7j6GxcJtWbASJJ7JbhHn2ubSk3JtuMjo4pVVAq8uYZR84EeoitV7JcPcBWS26WyBogZZIWMzsBJJPjWfXjt4LpdZR0Q9kPRIFDV4rcV8xZ2B17zFj6mrxPSmkTqYa6ketYi0Y96D1N4D6g0j0rz72pulLyt205VMdmLhZW+aWuQoAmBOYkSNCKhT2jLCC2UdYn0A5+cedDOOOXCCCFEkSdWLfPYdTp8AI6liMne4n234DScbzIM7XL7ECTfYuiH9m3JDkdWMGPdqnexbliXYsdpJ5dB0HgNKDWGI05UVRc4/aA9QPvpXIne7OpiarZEvbT92tSZ/uqOzaipSon0peVDMWcardi+HAS5pAhH1JT9lo1a39a8uamrcGtcJqk6LkkzuIsMjFWGuh3BBB2II0IPIiudm30W9DRLgl8G5at3BmTtUy9UJcbTupO6nQ76HWpMDfzqrPiLoJJn/iAkajSGk6gs2bbTLuZokYJgnlkuSDg6MCe6w06HrRK4rR7rehq5w5EjN8puspygntQIMHMoDe8dVEyAM0nQVeYW4/vFwbAxfDfPYE6xyA2HOdaksQrPPcuP8g/hCNrod+h5CiNyQNf96m4U6ET2twzPvXZ17NW3gDRiV81+Fdxd3W4odmUW51YNqHUTof660rkxbWajleqqA97nUOGbvU96WGQyY8KXihpvYJI9R4qkGImfzFQXbmlSYOJwOfH1pVXUGlU0m7MwTV23ibZtqlxXOQtlKOq6MQYIZTznXxqijxymkWr0550ug4f6F7+e3/kp04f6N7+e3/kqgDXZqWVRenD/Rvfz2/8lODYf6N7/uJ/kofNPFSyUXpsROS9HXOn+SnDE20VxbW5LLklnUgAkEwAgk6RvzofnMRy3ilNQlFrBt3lBOk+YBrY8N4xksvEzkbbyrFYRZdfOtjgODTYvMSVyISBvm/Cl8jetUNY1HtvUeaezfESlrKTBVyfgd/rn1reYax2lskgQNyYgyNB4k9P615xg8ILbtcvEpZFxwoGr3irQyWweQ2LnRfEwp2C8WLZSsC3HdVdlB6cyTzJ1NZz4Wm5omHMmlBgDieEZLzhEJTcQNpG3rNC7ojukEHx038K9EweLtnYiYJ1jSdOelUMfh7Nw98KY2POPMUBZlFbjmmT4MJacKR+GtG7WA7ue4YJEqhGpmO8foiCSNNa6cDaTEa/qyIXJqwJESwY94DXY9CNoJZOGlyWUqQdVOeRcgCcpMEv+wRmHMUac7jcTGPHu1PYzotkMTBjyqzYJBzDlvWk4Xw8uxkgAakHbWlx/wBm2wxDoQyHXu6wD+dqDqcldDSUYtRvcFo43G34065oTVdtNRUqXp+NLSGYkZppNSFqgumoizqXirBlMFSGB6EGQfWrHy5Sf7vYknrfH1C9A+FDiavYPDkFXO0SB95HKjpNIDOS5NHZvBVRRZsxM739yBJ/W+Aqwby87Nr1vf6tVMOwIAHvdBzpuJc7DegzbaF4pXuF8LilA0tW+u93n53K7iMT3TCKs6HLmkjeO8x0kDbpVLDDT4aVFiGNLyvgIkrJwulOwnM+P2VUN2B412zdjQf1rMYeTcpbUEwZqviTFdFyBVe9ckb+dZktyosbPjSpgalV0XZmZrtR0416Q4A6a7NW8LZTIrOGYtcdABcW0oyLbYlmZSNe0HQCD10sjBguE+S3yxYoB2oIJBggN2MGOsxUoqwXNdmr1tLZXMuHvleouyojx7GKcbC/+lxG+X3+ZEhf1O8cqlEsoA12aKvgQszhr2hdSe3UgG2JYEi1AIHXflUIwyPnUW7tt1TOAz5p1UZcnZqdQ2h8tNalEsXBhNwV6RbuhMM4YAlgIWYkAg97nHoT9dYXhtpcPdhirXYOg1W3AnvfSfw2HOToDo4jmtsCSZ1JMnXqSaWyOpWMwWqKPKPbLP8AKmdiTmiOgA0yqNlUcgNNaq8N4m9rbvJ06eR5Gj3tHhheYgb6kaRqOVZIXGQkEdQQR5imMUtUdxbPHRPY1+Ex1u57hyseR0n7qYLrmQDqDB1mgvBsIbhBMRmCqCQJJ5+Q616Th/YO9ZbOeyUqrEgurk90zCcz0ml80FqpLc6HTSqGqctvCMxZ4abrJlUsXJURrLKJI8/DxFbDA8Ee3YxXeXNZVGZSAyuphwCCIOhO+xE6Gs9wni7YcEgzkvWr6COa91hM6Agn0q9xr2ia7duONBetqrjxVR/WgqUErY1KORy0pKvf9/Y1+D4bgSk9sUYgdzNBDMuqjNqYbTWfjQm9YRNnuOMzgKFysotwWJDa85iNADWYa/IopYxF10tFA9wr2yELmYqtxFUTl1AgtB208IoKzKW2mvgjwShvqv5KXEbdicyre15KUjTeBl+NUnSyhIKYkEGCCU0MxB7vWjt3E4tgwfD3iGJzEJfDQXdxlM92C5HiAAaqPxHGrmPyS4WJmewvEj9M16Ad4DNA6Ac9wWEU/wDhHKS/6ULq2YBKYjUH6GwOUn3eunnVdxYPzcRzO6ct/m8qLYTimNAAOEvEqqrJsXjOXNB1B1OZ5IgmR01jTiOMVCDhMSzQuVuyxElkZCC3hCCQIzGSZmixxJf8ByzSr9ShgcNZuMctvEEICzSyBSFEkE5en21awqW7rHu4ga/swuoEe7p8aNcJtcQuj9QyjMWzOjgtLs+WG1yjMVGYwFAEVpb925hwCll3aNf0bZQYgaAAEjyg6dKuSSX6C3dk3+pRw+Fw9m0VXtCxEuxIzKBuNt43PwrMX8ZZFxwVvgg5Tqvd1j6OmulEsfx3GSWGFvEANA7K80lipJ2JJ7seTH4BuE38aSxGEvC495rstavLbWY0I0nbSTpuNawsdq3/AIJ3HF15+Qnw4i4RlW+OgOXvcpjLtNFOK4K1ZiS7mJYCBk8CY369KfgzibSqOyuFlyNmKXTLIqr3vAhRI2J1qLG8YxMH/hrrMQRrZuEa/wAOokT+Gsh0Qfj+wRznyuPkEqLTuEi8skLJykAtoJEDrMTUVk5TuNJBpuJ4jirty2Hw11EW/buM7WnRUVYzSzAKqxqSeg8Zzt3iks2U6FmIjxJitT6fbYuGW3TNUbwNRNQvhmZxOYx51euIQN6TeJpjSkhxveFKhTY3XU0q12WVrKQpUyaU12zihjAKzW7eRUdrd645RiIIdLIUlSwLLKNt0131v28TihP6NCCUMF51t3WuqZ7TMe+xO+sa85zNKrszRoMGMTbUKqIVE6EoZkMDIzQdGNWbuJxTEzbtkFGtkZtMrqikT2mbZF59azFKpZKNQ+MxZJPZ25PaayNBdKFgB2kRKJuDt4mo7mJvBrt65FtjZZFyvrmZhoozlubHTQa7VnKVSyUT4W5lYHlt8CIrT4VTBUaj6z+dKyU1pOCYvuqeY7p+GoPpp/DS+aPkbwS8FLiuDynNv1oBxHha3ddm69fOtxxu0GXTassKmCW1FdTDdMAYGy1kwdDM/wBRRRMU51zE/Hfzq1esK4g/A8xVKzgHzMNe6dDGhB251nNjf1WMdL1EaUGiV7hJM/OBFcZyQnpUGKuFPeEdKhs4ljEiBJ1mlu3KrHu9G6TCy6f7zXGYcxNV/lI6043GuGFB8BuYoaxSe5p5oxFccdB9VDsbbzAws+QmKOWOETq5+A3+J/Ci2BwE6IABz/r1pvFg0+qWwjm63V6YbmG4bw245hUmdNtPWtxwD2Yt2TmuqrXB1AhfIffRO9YFoaHXnVFrpPOrlqyOoi6noj6mX+NcdTDrE6nYLuf6VhMXxG9iG9wkchEgfdWsyzqda6FoscEY7yAPPJuomWw3swbgm6YY+6AAY862nBOA27FsAAeJjU0/h2H1k0UxLgLS+WWvZcB8cdCt8gjHq0lUXl56VmMfwRmUsrDP0I08p5GtlZYgk8zvU13Cpc8D1H51pjp+nUVb5Fs3Uyb0xex5HcwTIYdMpncj65qTAYYu2lej4vAFFOYBlHhI/pQTC4cZiwEAmYq+oagjXTNze/gjwFrsxvAqPH4xoIUEnkBVy+sSInyruGUhQcsA69Z6SaVxY+5LcazZtEbRm/kt865R60q2IyndRSp/tQ9jn/xGT3MlNcmmk0pqjQ+a7NRzXc1QseDXZqPNXQahRIDSpldqFjpq/wANxIRj0YajoRsft9aHzU1jEFJiNRB0mqkrVGoS0yTNZbxYdcu+lZi8CGMg76aVc9ntGD5jmBAjl4GNjWm9quBDIro2cMubN48wfGgRWl2OZdM40vPBjrbVas3CNqpDQwanttTNJo5+6Ze7QH3lB+APOedQ3cFZb5uX93T6tqSmnihvDHwFWeS5K6cLUSAxIMHU6EjaQN/60ewXDbSqB2s/upkA8IJk+dCwKeGNUsc1wySzRlyg18msruSfjTbuKRdLa5RHWST1mhSmrFpavsavqZnv6eEcusWOtNVKtpbpNao1RhH7AblN/crgTV21hYEmpcJgysFuetWbrDYUnObybIbjBY1bKHbMJyfHlNSJmbVt/sqdLFS9lR8fTqO75F8nUOWyIVEVPaFc7Op7duj0LtlH2jxWSwRzfu/DnQPCXV7P9qfqq57XNrbT4+tBMQDNJ53ch7p1UAglnOwVd2MVqrWEQqFI0AA9Ku+zvBLVpVaCzlRLHlI5DlRd+HqeVM9PDQrFeoya3S8GWb2fUnQ/bSrRnhp+lSpsWtnhprhrprhpMeOUq5SqEHV2mzSmoQeDXZplKahCSa7TAa7NUSy3w/EZHE+6dG/H4GD8K3PDeJl7fYtrrKxrrsfhXnc1dwvETbGsmPzFDnHyhnBJfS/6BXj2DCnMP96EK1H8BYbFrmJygAmD7xjpNCcdgsmqzE6g7r+I8fyZB0qZfUYn9S/qcS7U6NQ4Gp7V2jITaCIroWoEuVZtGtGWS2rc1aAinWLROwP2CrVrCwwLz5Ch5M0Ycbm4YZS52Q7BYN32ECjFnCrZgwGI111HxHOn3eKoFi3byfGSfM0Oe+zb0JQll3ZtzjjVI7irZuMTooJmFAEeA6DwqWxhuVRLiFXdgPiKkuXrV5DbF1VJ8R+Px+FHhCEeAE5zn8Fr5LTPk+sSJ0PjrMfYfQ1La4Z+h7NX0MAsBplgAhBrlBA8feJ3qs3BroCgXYylNYYMy2yuUMVI5Zwdwc502oyAkww9T28NFVhwpmtNauXC+bKGJEHL3O0XQ6ZoeOmYdK4nBrik5brDMxdmMhi3Z21BbLAb3G00AD6CVESiAXjPD2uYiZEAAc6gvcKJJ1H11dxvDLnakHEH5smIMSpMa6E9/wAgVEd3Wa37P3SwAxBY9m3eylYdrYWcoOoDSwBOk8zrSzxpyY0sjUUavB91VHQAegq9aujxrPNwi8WbLiLiqWEas7BRbYQJMDvtmJgyBAygCJWwWJzrDE5rkvElcna222LDsz2askAEHMSdTNMpCpphbpVMq6ClWtzB82GuGu0qWHjhrh2pUqhBtdpUqhBV2u0qhQmpClSqEQ+uilSqFmo4WYdY+gn/ANBU3ER+kHmB8DoRSpUrLg6sf9GVNSJSpU0jkstWOVGOGjU/H7DSpUPP9ATB9QfwfuDyH2VHiTtSpUDB9SN5+GOSmY4xbbypUq6cvpOfD60DLVsZZgT1jWq+J5fClSpGPB2XyaP2JYzeWTAKwOQkGYFa6lSpjH9Jy+o/EZERrUo2/PSlSorAGS4l/eX81+ytBwgd5v3RSpUlD8V/I5L8JfAZs1bSlSp4THUqVKtGT//Z">
            <a:hlinkClick r:id="rId3"/>
          </p:cNvPr>
          <p:cNvSpPr>
            <a:spLocks noChangeAspect="1" noChangeArrowheads="1"/>
          </p:cNvSpPr>
          <p:nvPr/>
        </p:nvSpPr>
        <p:spPr bwMode="auto">
          <a:xfrm>
            <a:off x="38100" y="-1995488"/>
            <a:ext cx="5553075" cy="416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lnSpc>
                <a:spcPct val="100000"/>
              </a:lnSpc>
              <a:spcBef>
                <a:spcPct val="0"/>
              </a:spcBef>
              <a:buFontTx/>
              <a:buNone/>
            </a:pPr>
            <a:endParaRPr lang="en-US" altLang="en-US" sz="1800">
              <a:latin typeface="Comic Sans MS" panose="030F0702030302020204" pitchFamily="66" charset="0"/>
              <a:cs typeface="Arial" panose="020B0604020202020204" pitchFamily="34" charset="0"/>
            </a:endParaRPr>
          </a:p>
        </p:txBody>
      </p:sp>
      <p:pic>
        <p:nvPicPr>
          <p:cNvPr id="26634" name="Picture 2" descr="D:\Οι εικόνες μου\LabManual\chihead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1928813"/>
            <a:ext cx="3559175"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5" descr="Centipede Eyes Giant redheaded centipede">
            <a:hlinkClick r:id="rId5" tooltip="Giant redheaded centipe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2063" y="2928938"/>
            <a:ext cx="34290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p:cNvSpPr txBox="1"/>
          <p:nvPr/>
        </p:nvSpPr>
        <p:spPr>
          <a:xfrm>
            <a:off x="3779838" y="4389438"/>
            <a:ext cx="341312" cy="276225"/>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15</a:t>
            </a:r>
            <a:endParaRPr lang="en-US" sz="1200" dirty="0">
              <a:latin typeface="+mn-lt"/>
            </a:endParaRPr>
          </a:p>
        </p:txBody>
      </p:sp>
      <p:sp>
        <p:nvSpPr>
          <p:cNvPr id="12" name="TextBox 5"/>
          <p:cNvSpPr txBox="1"/>
          <p:nvPr/>
        </p:nvSpPr>
        <p:spPr>
          <a:xfrm>
            <a:off x="8159750" y="4976813"/>
            <a:ext cx="341313" cy="276225"/>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solidFill>
                  <a:schemeClr val="bg1"/>
                </a:solidFill>
                <a:latin typeface="+mn-lt"/>
              </a:rPr>
              <a:t>16</a:t>
            </a:r>
            <a:endParaRPr lang="en-US" sz="1200" dirty="0">
              <a:solidFill>
                <a:schemeClr val="bg1"/>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l-GR" altLang="en-US" smtClean="0"/>
              <a:t>Χειλόποδ</a:t>
            </a:r>
            <a:r>
              <a:rPr lang="en-US" altLang="en-US" smtClean="0"/>
              <a:t>o</a:t>
            </a:r>
            <a:r>
              <a:rPr lang="el-GR" altLang="en-US" smtClean="0"/>
              <a:t> </a:t>
            </a:r>
            <a:r>
              <a:rPr lang="en-US" altLang="en-US" smtClean="0"/>
              <a:t/>
            </a:r>
            <a:br>
              <a:rPr lang="en-US" altLang="en-US" smtClean="0"/>
            </a:br>
            <a:r>
              <a:rPr lang="en-US" altLang="en-US" i="1" smtClean="0"/>
              <a:t>Scutigera coleoptrata </a:t>
            </a:r>
            <a:r>
              <a:rPr lang="el-GR" altLang="en-US" smtClean="0"/>
              <a:t>5</a:t>
            </a:r>
            <a:r>
              <a:rPr lang="en-US" altLang="en-US" smtClean="0"/>
              <a:t>/</a:t>
            </a:r>
            <a:r>
              <a:rPr lang="el-GR" altLang="en-US" smtClean="0"/>
              <a:t>13</a:t>
            </a:r>
          </a:p>
        </p:txBody>
      </p:sp>
      <p:pic>
        <p:nvPicPr>
          <p:cNvPr id="2867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12850" y="1670050"/>
            <a:ext cx="6823075" cy="4033838"/>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286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0A284AD6-ADEC-4650-AEB2-FC456B0A5D3A}" type="slidenum">
              <a:rPr lang="el-GR" altLang="en-US" sz="1200">
                <a:solidFill>
                  <a:srgbClr val="898989"/>
                </a:solidFill>
                <a:cs typeface="Arial" panose="020B0604020202020204" pitchFamily="34" charset="0"/>
              </a:rPr>
              <a:pPr>
                <a:lnSpc>
                  <a:spcPct val="100000"/>
                </a:lnSpc>
                <a:spcBef>
                  <a:spcPct val="0"/>
                </a:spcBef>
                <a:buFontTx/>
                <a:buNone/>
              </a:pPr>
              <a:t>13</a:t>
            </a:fld>
            <a:endParaRPr lang="el-GR" altLang="en-US" sz="1200">
              <a:solidFill>
                <a:srgbClr val="898989"/>
              </a:solidFill>
              <a:cs typeface="Arial" panose="020B0604020202020204" pitchFamily="34" charset="0"/>
            </a:endParaRPr>
          </a:p>
        </p:txBody>
      </p:sp>
      <p:sp>
        <p:nvSpPr>
          <p:cNvPr id="28678" name="Rectangle 3"/>
          <p:cNvSpPr>
            <a:spLocks noChangeArrowheads="1"/>
          </p:cNvSpPr>
          <p:nvPr/>
        </p:nvSpPr>
        <p:spPr bwMode="auto">
          <a:xfrm>
            <a:off x="1081088" y="5703888"/>
            <a:ext cx="708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gn="ctr" eaLnBrk="1" hangingPunct="1">
              <a:lnSpc>
                <a:spcPct val="100000"/>
              </a:lnSpc>
              <a:spcBef>
                <a:spcPct val="0"/>
              </a:spcBef>
              <a:buFontTx/>
              <a:buNone/>
            </a:pPr>
            <a:r>
              <a:rPr lang="el-GR" altLang="el-GR" sz="1400">
                <a:latin typeface="Century Gothic" panose="020B0502020202020204" pitchFamily="34" charset="0"/>
              </a:rPr>
              <a:t>Ραχιαία όψη του οπίσθιου τμήματος του κορμού της </a:t>
            </a:r>
            <a:r>
              <a:rPr lang="el-GR" altLang="el-GR" sz="1400" i="1">
                <a:latin typeface="Century Gothic" panose="020B0502020202020204" pitchFamily="34" charset="0"/>
                <a:ea typeface="Arial Unicode MS" panose="020B0604020202020204" pitchFamily="34" charset="-128"/>
                <a:cs typeface="Arial Unicode MS" panose="020B0604020202020204" pitchFamily="34" charset="-128"/>
              </a:rPr>
              <a:t>Scutigera</a:t>
            </a:r>
            <a:r>
              <a:rPr lang="el-GR" altLang="el-GR" sz="1400">
                <a:latin typeface="Century Gothic" panose="020B0502020202020204" pitchFamily="34" charset="0"/>
                <a:ea typeface="Arial Unicode MS" panose="020B0604020202020204" pitchFamily="34" charset="-128"/>
                <a:cs typeface="Arial Unicode MS" panose="020B0604020202020204" pitchFamily="34" charset="-128"/>
              </a:rPr>
              <a:t>. T = τεργίτης.</a:t>
            </a:r>
          </a:p>
        </p:txBody>
      </p:sp>
      <p:sp>
        <p:nvSpPr>
          <p:cNvPr id="7" name="TextBox 5"/>
          <p:cNvSpPr txBox="1"/>
          <p:nvPr/>
        </p:nvSpPr>
        <p:spPr>
          <a:xfrm>
            <a:off x="7556500" y="5392738"/>
            <a:ext cx="341313" cy="276225"/>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17</a:t>
            </a:r>
            <a:endParaRPr lang="en-US" sz="1200"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l-GR" altLang="en-US" smtClean="0"/>
              <a:t>Χειλόποδ</a:t>
            </a:r>
            <a:r>
              <a:rPr lang="en-US" altLang="en-US" smtClean="0"/>
              <a:t>o</a:t>
            </a:r>
            <a:r>
              <a:rPr lang="el-GR" altLang="en-US" smtClean="0"/>
              <a:t> </a:t>
            </a:r>
            <a:r>
              <a:rPr lang="en-US" altLang="en-US" smtClean="0"/>
              <a:t/>
            </a:r>
            <a:br>
              <a:rPr lang="en-US" altLang="en-US" smtClean="0"/>
            </a:br>
            <a:r>
              <a:rPr lang="en-US" altLang="en-US" i="1" smtClean="0"/>
              <a:t>Scutigera coleoptrata </a:t>
            </a:r>
            <a:r>
              <a:rPr lang="el-GR" altLang="en-US" smtClean="0"/>
              <a:t>6/13</a:t>
            </a:r>
          </a:p>
        </p:txBody>
      </p:sp>
      <p:pic>
        <p:nvPicPr>
          <p:cNvPr id="3072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33588" y="1649413"/>
            <a:ext cx="5076825" cy="4335462"/>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3072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475C041F-F8DB-4825-89B5-A0853953AE0F}" type="slidenum">
              <a:rPr lang="el-GR" altLang="en-US" sz="1200">
                <a:solidFill>
                  <a:srgbClr val="898989"/>
                </a:solidFill>
                <a:cs typeface="Arial" panose="020B0604020202020204" pitchFamily="34" charset="0"/>
              </a:rPr>
              <a:pPr>
                <a:lnSpc>
                  <a:spcPct val="100000"/>
                </a:lnSpc>
                <a:spcBef>
                  <a:spcPct val="0"/>
                </a:spcBef>
                <a:buFontTx/>
                <a:buNone/>
              </a:pPr>
              <a:t>14</a:t>
            </a:fld>
            <a:endParaRPr lang="el-GR" altLang="en-US" sz="1200">
              <a:solidFill>
                <a:srgbClr val="898989"/>
              </a:solidFill>
              <a:cs typeface="Arial" panose="020B0604020202020204" pitchFamily="34" charset="0"/>
            </a:endParaRPr>
          </a:p>
        </p:txBody>
      </p:sp>
      <p:sp>
        <p:nvSpPr>
          <p:cNvPr id="30726" name="Rectangle 3"/>
          <p:cNvSpPr>
            <a:spLocks noChangeArrowheads="1"/>
          </p:cNvSpPr>
          <p:nvPr/>
        </p:nvSpPr>
        <p:spPr bwMode="auto">
          <a:xfrm>
            <a:off x="827088" y="5984875"/>
            <a:ext cx="807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gn="ctr" eaLnBrk="1" hangingPunct="1">
              <a:lnSpc>
                <a:spcPct val="100000"/>
              </a:lnSpc>
              <a:spcBef>
                <a:spcPct val="0"/>
              </a:spcBef>
              <a:buFontTx/>
              <a:buNone/>
            </a:pPr>
            <a:r>
              <a:rPr lang="el-GR" altLang="el-GR" sz="1400">
                <a:latin typeface="Century Gothic" panose="020B0502020202020204" pitchFamily="34" charset="0"/>
              </a:rPr>
              <a:t>Κοιλιακή όψη του οπίσθιου τμήματος του κορμού ενός θηλυκού </a:t>
            </a:r>
            <a:r>
              <a:rPr lang="el-GR" altLang="el-GR" sz="1400" i="1">
                <a:latin typeface="Century Gothic" panose="020B0502020202020204" pitchFamily="34" charset="0"/>
                <a:ea typeface="Arial Unicode MS" panose="020B0604020202020204" pitchFamily="34" charset="-128"/>
                <a:cs typeface="Arial Unicode MS" panose="020B0604020202020204" pitchFamily="34" charset="-128"/>
              </a:rPr>
              <a:t>Scutigera</a:t>
            </a:r>
            <a:r>
              <a:rPr lang="el-GR" altLang="el-GR" sz="1400">
                <a:latin typeface="Century Gothic" panose="020B0502020202020204" pitchFamily="34" charset="0"/>
                <a:ea typeface="Arial Unicode MS" panose="020B0604020202020204" pitchFamily="34" charset="-128"/>
                <a:cs typeface="Arial Unicode MS" panose="020B0604020202020204" pitchFamily="34" charset="-128"/>
              </a:rPr>
              <a:t>. S = στερνίτης. </a:t>
            </a:r>
          </a:p>
        </p:txBody>
      </p:sp>
      <p:sp>
        <p:nvSpPr>
          <p:cNvPr id="7" name="TextBox 5"/>
          <p:cNvSpPr txBox="1"/>
          <p:nvPr/>
        </p:nvSpPr>
        <p:spPr>
          <a:xfrm>
            <a:off x="6659563" y="5602288"/>
            <a:ext cx="341312" cy="276225"/>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18</a:t>
            </a:r>
            <a:endParaRPr lang="en-US" sz="1200" dirty="0">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Χειλόποδ</a:t>
            </a:r>
            <a:r>
              <a:rPr lang="en-US" altLang="en-US" smtClean="0"/>
              <a:t>o</a:t>
            </a:r>
            <a:r>
              <a:rPr lang="el-GR" altLang="en-US" smtClean="0"/>
              <a:t> </a:t>
            </a:r>
            <a:r>
              <a:rPr lang="en-US" altLang="en-US" smtClean="0"/>
              <a:t/>
            </a:r>
            <a:br>
              <a:rPr lang="en-US" altLang="en-US" smtClean="0"/>
            </a:br>
            <a:r>
              <a:rPr lang="en-US" altLang="en-US" i="1" smtClean="0"/>
              <a:t>Scutigera coleoptrata </a:t>
            </a:r>
            <a:r>
              <a:rPr lang="el-GR" altLang="en-US" smtClean="0"/>
              <a:t>7/13</a:t>
            </a:r>
          </a:p>
        </p:txBody>
      </p:sp>
      <p:pic>
        <p:nvPicPr>
          <p:cNvPr id="32773"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01838" y="1690688"/>
            <a:ext cx="5140325" cy="3740150"/>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327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7977235A-DF08-47AF-95AA-A8C091602459}" type="slidenum">
              <a:rPr lang="el-GR" altLang="en-US" sz="1200">
                <a:solidFill>
                  <a:srgbClr val="898989"/>
                </a:solidFill>
                <a:cs typeface="Arial" panose="020B0604020202020204" pitchFamily="34" charset="0"/>
              </a:rPr>
              <a:pPr>
                <a:lnSpc>
                  <a:spcPct val="100000"/>
                </a:lnSpc>
                <a:spcBef>
                  <a:spcPct val="0"/>
                </a:spcBef>
                <a:buFontTx/>
                <a:buNone/>
              </a:pPr>
              <a:t>15</a:t>
            </a:fld>
            <a:endParaRPr lang="el-GR" altLang="en-US" sz="1200">
              <a:solidFill>
                <a:srgbClr val="898989"/>
              </a:solidFill>
              <a:cs typeface="Arial" panose="020B0604020202020204" pitchFamily="34" charset="0"/>
            </a:endParaRPr>
          </a:p>
        </p:txBody>
      </p:sp>
      <p:sp>
        <p:nvSpPr>
          <p:cNvPr id="32774" name="Rectangle 3"/>
          <p:cNvSpPr>
            <a:spLocks noChangeArrowheads="1"/>
          </p:cNvSpPr>
          <p:nvPr/>
        </p:nvSpPr>
        <p:spPr bwMode="auto">
          <a:xfrm>
            <a:off x="722313" y="5589588"/>
            <a:ext cx="777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gn="ctr" eaLnBrk="1" hangingPunct="1">
              <a:lnSpc>
                <a:spcPct val="100000"/>
              </a:lnSpc>
              <a:spcBef>
                <a:spcPct val="0"/>
              </a:spcBef>
              <a:buFontTx/>
              <a:buNone/>
            </a:pPr>
            <a:r>
              <a:rPr lang="el-GR" altLang="el-GR" sz="1400">
                <a:latin typeface="Century Gothic" panose="020B0502020202020204" pitchFamily="34" charset="0"/>
              </a:rPr>
              <a:t>Κοιλιακή όψη του οπίσθιου τμήματος του κορμού αρσενικού </a:t>
            </a:r>
            <a:r>
              <a:rPr lang="el-GR" altLang="el-GR" sz="1400" i="1">
                <a:latin typeface="Century Gothic" panose="020B0502020202020204" pitchFamily="34" charset="0"/>
                <a:ea typeface="Arial Unicode MS" panose="020B0604020202020204" pitchFamily="34" charset="-128"/>
                <a:cs typeface="Arial Unicode MS" panose="020B0604020202020204" pitchFamily="34" charset="-128"/>
              </a:rPr>
              <a:t>Scutigera</a:t>
            </a:r>
            <a:r>
              <a:rPr lang="el-GR" altLang="el-GR" sz="1400">
                <a:latin typeface="Century Gothic" panose="020B0502020202020204" pitchFamily="34" charset="0"/>
                <a:ea typeface="Arial Unicode MS" panose="020B0604020202020204" pitchFamily="34" charset="-128"/>
                <a:cs typeface="Arial Unicode MS" panose="020B0604020202020204" pitchFamily="34" charset="-128"/>
              </a:rPr>
              <a:t>. S = στερνίτης. </a:t>
            </a:r>
          </a:p>
        </p:txBody>
      </p:sp>
      <p:sp>
        <p:nvSpPr>
          <p:cNvPr id="7" name="TextBox 5"/>
          <p:cNvSpPr txBox="1"/>
          <p:nvPr/>
        </p:nvSpPr>
        <p:spPr>
          <a:xfrm>
            <a:off x="6659563" y="5080000"/>
            <a:ext cx="341312" cy="276225"/>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19</a:t>
            </a:r>
            <a:endParaRPr lang="en-US" sz="1200" dirty="0">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l-GR" altLang="en-US" smtClean="0"/>
              <a:t>Χειλόποδ</a:t>
            </a:r>
            <a:r>
              <a:rPr lang="en-US" altLang="en-US" smtClean="0"/>
              <a:t>o</a:t>
            </a:r>
            <a:r>
              <a:rPr lang="el-GR" altLang="en-US" smtClean="0"/>
              <a:t> </a:t>
            </a:r>
            <a:r>
              <a:rPr lang="en-US" altLang="en-US" smtClean="0"/>
              <a:t/>
            </a:r>
            <a:br>
              <a:rPr lang="en-US" altLang="en-US" smtClean="0"/>
            </a:br>
            <a:r>
              <a:rPr lang="en-US" altLang="en-US" i="1" smtClean="0"/>
              <a:t>Scutigera coleoptrata </a:t>
            </a:r>
            <a:r>
              <a:rPr lang="el-GR" altLang="en-US" smtClean="0"/>
              <a:t>8/13</a:t>
            </a:r>
          </a:p>
        </p:txBody>
      </p:sp>
      <p:pic>
        <p:nvPicPr>
          <p:cNvPr id="34821"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49300" y="1827213"/>
            <a:ext cx="7645400" cy="3527425"/>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348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75A17455-2FC8-419D-9B61-B780149DBAE2}" type="slidenum">
              <a:rPr lang="el-GR" altLang="en-US" sz="1200">
                <a:solidFill>
                  <a:srgbClr val="898989"/>
                </a:solidFill>
                <a:cs typeface="Arial" panose="020B0604020202020204" pitchFamily="34" charset="0"/>
              </a:rPr>
              <a:pPr>
                <a:lnSpc>
                  <a:spcPct val="100000"/>
                </a:lnSpc>
                <a:spcBef>
                  <a:spcPct val="0"/>
                </a:spcBef>
                <a:buFontTx/>
                <a:buNone/>
              </a:pPr>
              <a:t>16</a:t>
            </a:fld>
            <a:endParaRPr lang="el-GR" altLang="en-US" sz="1200">
              <a:solidFill>
                <a:srgbClr val="898989"/>
              </a:solidFill>
              <a:cs typeface="Arial" panose="020B0604020202020204" pitchFamily="34" charset="0"/>
            </a:endParaRPr>
          </a:p>
        </p:txBody>
      </p:sp>
      <p:sp>
        <p:nvSpPr>
          <p:cNvPr id="34822" name="Rectangle 3"/>
          <p:cNvSpPr>
            <a:spLocks noChangeArrowheads="1"/>
          </p:cNvSpPr>
          <p:nvPr/>
        </p:nvSpPr>
        <p:spPr bwMode="auto">
          <a:xfrm>
            <a:off x="984250" y="5408613"/>
            <a:ext cx="701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gn="ctr" eaLnBrk="1" hangingPunct="1">
              <a:lnSpc>
                <a:spcPct val="100000"/>
              </a:lnSpc>
              <a:spcBef>
                <a:spcPct val="0"/>
              </a:spcBef>
              <a:buFontTx/>
              <a:buNone/>
            </a:pPr>
            <a:r>
              <a:rPr lang="el-GR" altLang="el-GR" sz="1400">
                <a:latin typeface="Century Gothic" panose="020B0502020202020204" pitchFamily="34" charset="0"/>
              </a:rPr>
              <a:t>Κοιλιακή όψη των μεταμερών 8, 9 και 10 θηλυκού </a:t>
            </a:r>
            <a:r>
              <a:rPr lang="el-GR" altLang="el-GR" sz="1400" i="1">
                <a:latin typeface="Century Gothic" panose="020B0502020202020204" pitchFamily="34" charset="0"/>
                <a:ea typeface="Arial Unicode MS" panose="020B0604020202020204" pitchFamily="34" charset="-128"/>
                <a:cs typeface="Arial Unicode MS" panose="020B0604020202020204" pitchFamily="34" charset="-128"/>
              </a:rPr>
              <a:t>Scutigera</a:t>
            </a:r>
            <a:r>
              <a:rPr lang="el-GR" altLang="el-GR" sz="1400">
                <a:latin typeface="Century Gothic" panose="020B0502020202020204" pitchFamily="34" charset="0"/>
                <a:ea typeface="Arial Unicode MS" panose="020B0604020202020204" pitchFamily="34" charset="-128"/>
                <a:cs typeface="Arial Unicode MS" panose="020B0604020202020204" pitchFamily="34" charset="-128"/>
              </a:rPr>
              <a:t>. S = στερνίτης.</a:t>
            </a:r>
          </a:p>
        </p:txBody>
      </p:sp>
      <p:sp>
        <p:nvSpPr>
          <p:cNvPr id="7" name="TextBox 5"/>
          <p:cNvSpPr txBox="1"/>
          <p:nvPr/>
        </p:nvSpPr>
        <p:spPr>
          <a:xfrm>
            <a:off x="7994650" y="5076825"/>
            <a:ext cx="341313" cy="276225"/>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20</a:t>
            </a:r>
            <a:endParaRPr lang="en-US" sz="1200" dirty="0">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Χειλόποδ</a:t>
            </a:r>
            <a:r>
              <a:rPr lang="en-US" altLang="en-US" smtClean="0"/>
              <a:t>o</a:t>
            </a:r>
            <a:r>
              <a:rPr lang="el-GR" altLang="en-US" smtClean="0"/>
              <a:t> </a:t>
            </a:r>
            <a:r>
              <a:rPr lang="en-US" altLang="en-US" smtClean="0"/>
              <a:t/>
            </a:r>
            <a:br>
              <a:rPr lang="en-US" altLang="en-US" smtClean="0"/>
            </a:br>
            <a:r>
              <a:rPr lang="en-US" altLang="en-US" i="1" smtClean="0"/>
              <a:t>Scutigera coleoptrata </a:t>
            </a:r>
            <a:r>
              <a:rPr lang="el-GR" altLang="en-US" smtClean="0"/>
              <a:t>9/13</a:t>
            </a:r>
          </a:p>
        </p:txBody>
      </p:sp>
      <p:pic>
        <p:nvPicPr>
          <p:cNvPr id="36869"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70063" y="1655763"/>
            <a:ext cx="5483225" cy="4102100"/>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368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3550994C-19E0-4290-8A41-1C97952EE791}" type="slidenum">
              <a:rPr lang="el-GR" altLang="en-US" sz="1200">
                <a:solidFill>
                  <a:srgbClr val="898989"/>
                </a:solidFill>
                <a:cs typeface="Arial" panose="020B0604020202020204" pitchFamily="34" charset="0"/>
              </a:rPr>
              <a:pPr>
                <a:lnSpc>
                  <a:spcPct val="100000"/>
                </a:lnSpc>
                <a:spcBef>
                  <a:spcPct val="0"/>
                </a:spcBef>
                <a:buFontTx/>
                <a:buNone/>
              </a:pPr>
              <a:t>17</a:t>
            </a:fld>
            <a:endParaRPr lang="el-GR" altLang="en-US" sz="1200">
              <a:solidFill>
                <a:srgbClr val="898989"/>
              </a:solidFill>
              <a:cs typeface="Arial" panose="020B0604020202020204" pitchFamily="34" charset="0"/>
            </a:endParaRPr>
          </a:p>
        </p:txBody>
      </p:sp>
      <p:sp>
        <p:nvSpPr>
          <p:cNvPr id="36870" name="Rectangle 3"/>
          <p:cNvSpPr>
            <a:spLocks noChangeArrowheads="1"/>
          </p:cNvSpPr>
          <p:nvPr/>
        </p:nvSpPr>
        <p:spPr bwMode="auto">
          <a:xfrm>
            <a:off x="1311275" y="5791200"/>
            <a:ext cx="6400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gn="ctr" eaLnBrk="1" hangingPunct="1">
              <a:lnSpc>
                <a:spcPct val="100000"/>
              </a:lnSpc>
              <a:spcBef>
                <a:spcPct val="0"/>
              </a:spcBef>
              <a:buFontTx/>
              <a:buNone/>
            </a:pPr>
            <a:r>
              <a:rPr lang="el-GR" altLang="el-GR" sz="1400">
                <a:latin typeface="Century Gothic" panose="020B0502020202020204" pitchFamily="34" charset="0"/>
              </a:rPr>
              <a:t>Κοιλιακή όψη του δεξιού γναθοποδίου ενός θηλυκού </a:t>
            </a:r>
            <a:r>
              <a:rPr lang="el-GR" altLang="el-GR" sz="1400" i="1">
                <a:latin typeface="Century Gothic" panose="020B0502020202020204" pitchFamily="34" charset="0"/>
                <a:ea typeface="Arial Unicode MS" panose="020B0604020202020204" pitchFamily="34" charset="-128"/>
                <a:cs typeface="Arial Unicode MS" panose="020B0604020202020204" pitchFamily="34" charset="-128"/>
              </a:rPr>
              <a:t>Scutigera</a:t>
            </a:r>
            <a:r>
              <a:rPr lang="el-GR" altLang="el-GR" sz="1400">
                <a:latin typeface="Century Gothic" panose="020B0502020202020204" pitchFamily="34" charset="0"/>
                <a:ea typeface="Arial Unicode MS" panose="020B0604020202020204" pitchFamily="34" charset="-128"/>
                <a:cs typeface="Arial Unicode MS" panose="020B0604020202020204" pitchFamily="34" charset="-128"/>
              </a:rPr>
              <a:t>. </a:t>
            </a:r>
          </a:p>
        </p:txBody>
      </p:sp>
      <p:sp>
        <p:nvSpPr>
          <p:cNvPr id="7" name="TextBox 5"/>
          <p:cNvSpPr txBox="1"/>
          <p:nvPr/>
        </p:nvSpPr>
        <p:spPr>
          <a:xfrm>
            <a:off x="6891338" y="5391150"/>
            <a:ext cx="341312" cy="276225"/>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21</a:t>
            </a:r>
            <a:endParaRPr lang="en-US" sz="1200" dirty="0">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l-GR" altLang="en-US" smtClean="0"/>
              <a:t>Χειλόποδ</a:t>
            </a:r>
            <a:r>
              <a:rPr lang="en-US" altLang="en-US" smtClean="0"/>
              <a:t>o</a:t>
            </a:r>
            <a:r>
              <a:rPr lang="el-GR" altLang="en-US" smtClean="0"/>
              <a:t> </a:t>
            </a:r>
            <a:r>
              <a:rPr lang="en-US" altLang="en-US" smtClean="0"/>
              <a:t/>
            </a:r>
            <a:br>
              <a:rPr lang="en-US" altLang="en-US" smtClean="0"/>
            </a:br>
            <a:r>
              <a:rPr lang="en-US" altLang="en-US" i="1" smtClean="0"/>
              <a:t>Scutigera coleoptrata </a:t>
            </a:r>
            <a:r>
              <a:rPr lang="el-GR" altLang="en-US" smtClean="0"/>
              <a:t>10/13</a:t>
            </a:r>
          </a:p>
        </p:txBody>
      </p:sp>
      <p:pic>
        <p:nvPicPr>
          <p:cNvPr id="3891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49375" y="1689100"/>
            <a:ext cx="6445250" cy="3929063"/>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3891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27AA16D1-608A-4A20-918C-7AA13CF06313}" type="slidenum">
              <a:rPr lang="el-GR" altLang="en-US" sz="1200">
                <a:solidFill>
                  <a:srgbClr val="898989"/>
                </a:solidFill>
                <a:cs typeface="Arial" panose="020B0604020202020204" pitchFamily="34" charset="0"/>
              </a:rPr>
              <a:pPr>
                <a:lnSpc>
                  <a:spcPct val="100000"/>
                </a:lnSpc>
                <a:spcBef>
                  <a:spcPct val="0"/>
                </a:spcBef>
                <a:buFontTx/>
                <a:buNone/>
              </a:pPr>
              <a:t>18</a:t>
            </a:fld>
            <a:endParaRPr lang="el-GR" altLang="en-US" sz="1200">
              <a:solidFill>
                <a:srgbClr val="898989"/>
              </a:solidFill>
              <a:cs typeface="Arial" panose="020B0604020202020204" pitchFamily="34" charset="0"/>
            </a:endParaRPr>
          </a:p>
        </p:txBody>
      </p:sp>
      <p:sp>
        <p:nvSpPr>
          <p:cNvPr id="38918" name="Rectangle 3"/>
          <p:cNvSpPr>
            <a:spLocks noChangeArrowheads="1"/>
          </p:cNvSpPr>
          <p:nvPr/>
        </p:nvSpPr>
        <p:spPr bwMode="auto">
          <a:xfrm>
            <a:off x="931863" y="5616575"/>
            <a:ext cx="716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gn="ctr" eaLnBrk="1" hangingPunct="1">
              <a:lnSpc>
                <a:spcPct val="100000"/>
              </a:lnSpc>
              <a:spcBef>
                <a:spcPct val="0"/>
              </a:spcBef>
              <a:buFontTx/>
              <a:buNone/>
            </a:pPr>
            <a:r>
              <a:rPr lang="el-GR" altLang="el-GR" sz="1400">
                <a:latin typeface="Century Gothic" panose="020B0502020202020204" pitchFamily="34" charset="0"/>
              </a:rPr>
              <a:t>Κοιλιακή όψη της αριστερής δεύτερης κάτω γνάθου ενός θηλυκού </a:t>
            </a:r>
            <a:r>
              <a:rPr lang="el-GR" altLang="el-GR" sz="1400" i="1">
                <a:latin typeface="Century Gothic" panose="020B0502020202020204" pitchFamily="34" charset="0"/>
                <a:ea typeface="Arial Unicode MS" panose="020B0604020202020204" pitchFamily="34" charset="-128"/>
                <a:cs typeface="Arial Unicode MS" panose="020B0604020202020204" pitchFamily="34" charset="-128"/>
              </a:rPr>
              <a:t>Scutigera</a:t>
            </a:r>
            <a:r>
              <a:rPr lang="el-GR" altLang="el-GR" sz="1400">
                <a:latin typeface="Century Gothic" panose="020B0502020202020204" pitchFamily="34" charset="0"/>
                <a:ea typeface="Arial Unicode MS" panose="020B0604020202020204" pitchFamily="34" charset="-128"/>
                <a:cs typeface="Arial Unicode MS" panose="020B0604020202020204" pitchFamily="34" charset="-128"/>
              </a:rPr>
              <a:t>. </a:t>
            </a:r>
          </a:p>
        </p:txBody>
      </p:sp>
      <p:sp>
        <p:nvSpPr>
          <p:cNvPr id="7" name="TextBox 5"/>
          <p:cNvSpPr txBox="1"/>
          <p:nvPr/>
        </p:nvSpPr>
        <p:spPr>
          <a:xfrm>
            <a:off x="7412038" y="5260975"/>
            <a:ext cx="341312" cy="276225"/>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22</a:t>
            </a:r>
            <a:endParaRPr lang="en-US" sz="1200" dirty="0">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l-GR" altLang="en-US" smtClean="0"/>
              <a:t>Χειλόποδ</a:t>
            </a:r>
            <a:r>
              <a:rPr lang="en-US" altLang="en-US" smtClean="0"/>
              <a:t>o</a:t>
            </a:r>
            <a:r>
              <a:rPr lang="el-GR" altLang="en-US" smtClean="0"/>
              <a:t> </a:t>
            </a:r>
            <a:r>
              <a:rPr lang="en-US" altLang="en-US" smtClean="0"/>
              <a:t/>
            </a:r>
            <a:br>
              <a:rPr lang="en-US" altLang="en-US" smtClean="0"/>
            </a:br>
            <a:r>
              <a:rPr lang="en-US" altLang="en-US" i="1" smtClean="0"/>
              <a:t>Scutigera coleoptrata </a:t>
            </a:r>
            <a:r>
              <a:rPr lang="el-GR" altLang="en-US" smtClean="0"/>
              <a:t>11/13</a:t>
            </a:r>
          </a:p>
        </p:txBody>
      </p:sp>
      <p:pic>
        <p:nvPicPr>
          <p:cNvPr id="40965"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33550" y="1484313"/>
            <a:ext cx="5676900" cy="4270375"/>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4096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E5C846AC-207D-453E-955B-9BF2269370B2}" type="slidenum">
              <a:rPr lang="el-GR" altLang="en-US" sz="1200">
                <a:solidFill>
                  <a:srgbClr val="898989"/>
                </a:solidFill>
                <a:cs typeface="Arial" panose="020B0604020202020204" pitchFamily="34" charset="0"/>
              </a:rPr>
              <a:pPr>
                <a:lnSpc>
                  <a:spcPct val="100000"/>
                </a:lnSpc>
                <a:spcBef>
                  <a:spcPct val="0"/>
                </a:spcBef>
                <a:buFontTx/>
                <a:buNone/>
              </a:pPr>
              <a:t>19</a:t>
            </a:fld>
            <a:endParaRPr lang="el-GR" altLang="en-US" sz="1200">
              <a:solidFill>
                <a:srgbClr val="898989"/>
              </a:solidFill>
              <a:cs typeface="Arial" panose="020B0604020202020204" pitchFamily="34" charset="0"/>
            </a:endParaRPr>
          </a:p>
        </p:txBody>
      </p:sp>
      <p:sp>
        <p:nvSpPr>
          <p:cNvPr id="40966" name="Rectangle 3"/>
          <p:cNvSpPr>
            <a:spLocks noChangeArrowheads="1"/>
          </p:cNvSpPr>
          <p:nvPr/>
        </p:nvSpPr>
        <p:spPr bwMode="auto">
          <a:xfrm>
            <a:off x="1371600" y="5754688"/>
            <a:ext cx="6400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gn="ctr" eaLnBrk="1" hangingPunct="1">
              <a:lnSpc>
                <a:spcPct val="100000"/>
              </a:lnSpc>
              <a:spcBef>
                <a:spcPct val="0"/>
              </a:spcBef>
              <a:buFontTx/>
              <a:buNone/>
            </a:pPr>
            <a:r>
              <a:rPr lang="el-GR" altLang="el-GR" sz="1400">
                <a:latin typeface="Century Gothic" panose="020B0502020202020204" pitchFamily="34" charset="0"/>
              </a:rPr>
              <a:t>Κοιλιακή όψη της πρώτης κάτω γνάθου ενός θηλυκού </a:t>
            </a:r>
            <a:r>
              <a:rPr lang="el-GR" altLang="el-GR" sz="1400" i="1">
                <a:latin typeface="Century Gothic" panose="020B0502020202020204" pitchFamily="34" charset="0"/>
                <a:ea typeface="Arial Unicode MS" panose="020B0604020202020204" pitchFamily="34" charset="-128"/>
                <a:cs typeface="Arial Unicode MS" panose="020B0604020202020204" pitchFamily="34" charset="-128"/>
              </a:rPr>
              <a:t>Scutigera</a:t>
            </a:r>
            <a:r>
              <a:rPr lang="el-GR" altLang="el-GR" sz="1400">
                <a:latin typeface="Century Gothic" panose="020B0502020202020204" pitchFamily="34" charset="0"/>
                <a:ea typeface="Arial Unicode MS" panose="020B0604020202020204" pitchFamily="34" charset="-128"/>
                <a:cs typeface="Arial Unicode MS" panose="020B0604020202020204" pitchFamily="34" charset="-128"/>
              </a:rPr>
              <a:t>. </a:t>
            </a:r>
          </a:p>
        </p:txBody>
      </p:sp>
      <p:sp>
        <p:nvSpPr>
          <p:cNvPr id="7" name="TextBox 5"/>
          <p:cNvSpPr txBox="1"/>
          <p:nvPr/>
        </p:nvSpPr>
        <p:spPr>
          <a:xfrm>
            <a:off x="6948488" y="5373688"/>
            <a:ext cx="341312" cy="276225"/>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23</a:t>
            </a:r>
            <a:endParaRPr lang="en-US" sz="1200"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l-GR" altLang="en-US" sz="4000" smtClean="0"/>
              <a:t> Ομοταξία Χειλόποδα Σκουτιγερόμορφα</a:t>
            </a:r>
          </a:p>
        </p:txBody>
      </p:sp>
      <p:pic>
        <p:nvPicPr>
          <p:cNvPr id="614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62198" y="2156165"/>
            <a:ext cx="2619103" cy="3690257"/>
          </a:xfrm>
        </p:spPr>
      </p:pic>
      <p:pic>
        <p:nvPicPr>
          <p:cNvPr id="614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13275" y="2349500"/>
            <a:ext cx="3886200" cy="2928938"/>
          </a:xfrm>
        </p:spPr>
      </p:pic>
      <p:sp>
        <p:nvSpPr>
          <p:cNvPr id="5" name="Footer Placeholder 4"/>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615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272BBC4E-5471-4474-9E93-593DD50B797E}" type="slidenum">
              <a:rPr lang="el-GR" altLang="en-US" sz="1200">
                <a:solidFill>
                  <a:srgbClr val="898989"/>
                </a:solidFill>
                <a:cs typeface="Arial" panose="020B0604020202020204" pitchFamily="34" charset="0"/>
              </a:rPr>
              <a:pPr>
                <a:lnSpc>
                  <a:spcPct val="100000"/>
                </a:lnSpc>
                <a:spcBef>
                  <a:spcPct val="0"/>
                </a:spcBef>
                <a:buFontTx/>
                <a:buNone/>
              </a:pPr>
              <a:t>2</a:t>
            </a:fld>
            <a:endParaRPr lang="el-GR" altLang="en-US" sz="1200">
              <a:solidFill>
                <a:srgbClr val="898989"/>
              </a:solidFill>
              <a:cs typeface="Arial" panose="020B0604020202020204" pitchFamily="34" charset="0"/>
            </a:endParaRPr>
          </a:p>
        </p:txBody>
      </p:sp>
      <p:sp>
        <p:nvSpPr>
          <p:cNvPr id="8" name="TextBox 5"/>
          <p:cNvSpPr txBox="1"/>
          <p:nvPr/>
        </p:nvSpPr>
        <p:spPr>
          <a:xfrm>
            <a:off x="3863975" y="5799138"/>
            <a:ext cx="263525" cy="276225"/>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1</a:t>
            </a:r>
            <a:endParaRPr lang="en-US" sz="1200" dirty="0">
              <a:latin typeface="+mn-lt"/>
            </a:endParaRPr>
          </a:p>
        </p:txBody>
      </p:sp>
      <p:sp>
        <p:nvSpPr>
          <p:cNvPr id="9" name="TextBox 5"/>
          <p:cNvSpPr txBox="1"/>
          <p:nvPr/>
        </p:nvSpPr>
        <p:spPr>
          <a:xfrm>
            <a:off x="8197850" y="4913313"/>
            <a:ext cx="261938" cy="277812"/>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2</a:t>
            </a:r>
            <a:endParaRPr lang="en-US" sz="1200"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l-GR" altLang="en-US" smtClean="0"/>
              <a:t>Χειλόποδ</a:t>
            </a:r>
            <a:r>
              <a:rPr lang="en-US" altLang="en-US" smtClean="0"/>
              <a:t>o</a:t>
            </a:r>
            <a:r>
              <a:rPr lang="el-GR" altLang="en-US" smtClean="0"/>
              <a:t> </a:t>
            </a:r>
            <a:r>
              <a:rPr lang="en-US" altLang="en-US" smtClean="0"/>
              <a:t/>
            </a:r>
            <a:br>
              <a:rPr lang="en-US" altLang="en-US" smtClean="0"/>
            </a:br>
            <a:r>
              <a:rPr lang="en-US" altLang="en-US" i="1" smtClean="0"/>
              <a:t>Scutigera coleoptrata </a:t>
            </a:r>
            <a:r>
              <a:rPr lang="el-GR" altLang="en-US" smtClean="0"/>
              <a:t>12</a:t>
            </a:r>
            <a:r>
              <a:rPr lang="en-US" altLang="en-US" smtClean="0"/>
              <a:t>/</a:t>
            </a:r>
            <a:r>
              <a:rPr lang="el-GR" altLang="en-US" smtClean="0"/>
              <a:t>13</a:t>
            </a:r>
          </a:p>
        </p:txBody>
      </p:sp>
      <p:pic>
        <p:nvPicPr>
          <p:cNvPr id="43013"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89100" y="1557338"/>
            <a:ext cx="5765800" cy="4060825"/>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430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CBA603C2-05EB-4C80-AA16-4FD46C54C301}" type="slidenum">
              <a:rPr lang="el-GR" altLang="en-US" sz="1200">
                <a:solidFill>
                  <a:srgbClr val="898989"/>
                </a:solidFill>
                <a:cs typeface="Arial" panose="020B0604020202020204" pitchFamily="34" charset="0"/>
              </a:rPr>
              <a:pPr>
                <a:lnSpc>
                  <a:spcPct val="100000"/>
                </a:lnSpc>
                <a:spcBef>
                  <a:spcPct val="0"/>
                </a:spcBef>
                <a:buFontTx/>
                <a:buNone/>
              </a:pPr>
              <a:t>20</a:t>
            </a:fld>
            <a:endParaRPr lang="el-GR" altLang="en-US" sz="1200">
              <a:solidFill>
                <a:srgbClr val="898989"/>
              </a:solidFill>
              <a:cs typeface="Arial" panose="020B0604020202020204" pitchFamily="34" charset="0"/>
            </a:endParaRPr>
          </a:p>
        </p:txBody>
      </p:sp>
      <p:sp>
        <p:nvSpPr>
          <p:cNvPr id="43014" name="Rectangle 3"/>
          <p:cNvSpPr>
            <a:spLocks noChangeArrowheads="1"/>
          </p:cNvSpPr>
          <p:nvPr/>
        </p:nvSpPr>
        <p:spPr bwMode="auto">
          <a:xfrm>
            <a:off x="900113" y="5710238"/>
            <a:ext cx="7467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gn="ctr" eaLnBrk="1" hangingPunct="1">
              <a:lnSpc>
                <a:spcPct val="100000"/>
              </a:lnSpc>
              <a:spcBef>
                <a:spcPct val="0"/>
              </a:spcBef>
              <a:buFontTx/>
              <a:buNone/>
            </a:pPr>
            <a:r>
              <a:rPr lang="el-GR" altLang="el-GR" sz="1400">
                <a:latin typeface="Century Gothic" panose="020B0502020202020204" pitchFamily="34" charset="0"/>
              </a:rPr>
              <a:t>Κοιλιακή όψη του κεφαλιού μιας </a:t>
            </a:r>
            <a:r>
              <a:rPr lang="el-GR" altLang="el-GR" sz="1400" i="1">
                <a:latin typeface="Century Gothic" panose="020B0502020202020204" pitchFamily="34" charset="0"/>
                <a:ea typeface="Arial Unicode MS" panose="020B0604020202020204" pitchFamily="34" charset="-128"/>
                <a:cs typeface="Arial Unicode MS" panose="020B0604020202020204" pitchFamily="34" charset="-128"/>
              </a:rPr>
              <a:t>Scutigera</a:t>
            </a:r>
            <a:r>
              <a:rPr lang="el-GR" altLang="el-GR" sz="1400">
                <a:latin typeface="Century Gothic" panose="020B0502020202020204" pitchFamily="34" charset="0"/>
                <a:ea typeface="Arial Unicode MS" panose="020B0604020202020204" pitchFamily="34" charset="-128"/>
                <a:cs typeface="Arial Unicode MS" panose="020B0604020202020204" pitchFamily="34" charset="-128"/>
              </a:rPr>
              <a:t> όπου έχουν αφαιρεθεί οι κάτω γνάθοι για να φανούν οι άνω γνάθοι και ο υποφάρυγγας. </a:t>
            </a:r>
          </a:p>
        </p:txBody>
      </p:sp>
      <p:sp>
        <p:nvSpPr>
          <p:cNvPr id="7" name="TextBox 5"/>
          <p:cNvSpPr txBox="1"/>
          <p:nvPr/>
        </p:nvSpPr>
        <p:spPr>
          <a:xfrm>
            <a:off x="7019925" y="5230813"/>
            <a:ext cx="341313" cy="276225"/>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24</a:t>
            </a:r>
            <a:endParaRPr lang="en-US" sz="1200" dirty="0">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l-GR" altLang="en-US" smtClean="0"/>
              <a:t>Χειλόποδ</a:t>
            </a:r>
            <a:r>
              <a:rPr lang="en-US" altLang="en-US" smtClean="0"/>
              <a:t>o</a:t>
            </a:r>
            <a:r>
              <a:rPr lang="el-GR" altLang="en-US" smtClean="0"/>
              <a:t> </a:t>
            </a:r>
            <a:r>
              <a:rPr lang="en-US" altLang="en-US" smtClean="0"/>
              <a:t/>
            </a:r>
            <a:br>
              <a:rPr lang="en-US" altLang="en-US" smtClean="0"/>
            </a:br>
            <a:r>
              <a:rPr lang="en-US" altLang="en-US" i="1" smtClean="0"/>
              <a:t>Scutigera coleoptrata </a:t>
            </a:r>
            <a:r>
              <a:rPr lang="el-GR" altLang="en-US" smtClean="0"/>
              <a:t>13</a:t>
            </a:r>
            <a:r>
              <a:rPr lang="en-US" altLang="en-US" smtClean="0"/>
              <a:t>/</a:t>
            </a:r>
            <a:r>
              <a:rPr lang="el-GR" altLang="en-US" smtClean="0"/>
              <a:t>13</a:t>
            </a:r>
          </a:p>
        </p:txBody>
      </p:sp>
      <p:pic>
        <p:nvPicPr>
          <p:cNvPr id="45061"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47688" y="1690688"/>
            <a:ext cx="8048625" cy="3192462"/>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4506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C9D59D75-6768-4311-B50A-F6881125E958}" type="slidenum">
              <a:rPr lang="el-GR" altLang="en-US" sz="1200">
                <a:solidFill>
                  <a:srgbClr val="898989"/>
                </a:solidFill>
                <a:cs typeface="Arial" panose="020B0604020202020204" pitchFamily="34" charset="0"/>
              </a:rPr>
              <a:pPr>
                <a:lnSpc>
                  <a:spcPct val="100000"/>
                </a:lnSpc>
                <a:spcBef>
                  <a:spcPct val="0"/>
                </a:spcBef>
                <a:buFontTx/>
                <a:buNone/>
              </a:pPr>
              <a:t>21</a:t>
            </a:fld>
            <a:endParaRPr lang="el-GR" altLang="en-US" sz="1200">
              <a:solidFill>
                <a:srgbClr val="898989"/>
              </a:solidFill>
              <a:cs typeface="Arial" panose="020B0604020202020204" pitchFamily="34" charset="0"/>
            </a:endParaRPr>
          </a:p>
        </p:txBody>
      </p:sp>
      <p:sp>
        <p:nvSpPr>
          <p:cNvPr id="45062" name="Rectangle 3"/>
          <p:cNvSpPr>
            <a:spLocks noChangeArrowheads="1"/>
          </p:cNvSpPr>
          <p:nvPr/>
        </p:nvSpPr>
        <p:spPr bwMode="auto">
          <a:xfrm>
            <a:off x="660400" y="5095875"/>
            <a:ext cx="7620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gn="ctr" eaLnBrk="1" hangingPunct="1">
              <a:lnSpc>
                <a:spcPct val="100000"/>
              </a:lnSpc>
              <a:spcBef>
                <a:spcPct val="0"/>
              </a:spcBef>
              <a:buFontTx/>
              <a:buNone/>
            </a:pPr>
            <a:r>
              <a:rPr lang="el-GR" altLang="el-GR" sz="1400">
                <a:latin typeface="Century Gothic" panose="020B0502020202020204" pitchFamily="34" charset="0"/>
              </a:rPr>
              <a:t>Πλευρική όψη της αριστερής άνω γνάθου ενός θηλυκού </a:t>
            </a:r>
            <a:r>
              <a:rPr lang="el-GR" altLang="el-GR" sz="1400" i="1">
                <a:latin typeface="Century Gothic" panose="020B0502020202020204" pitchFamily="34" charset="0"/>
                <a:ea typeface="Arial Unicode MS" panose="020B0604020202020204" pitchFamily="34" charset="-128"/>
                <a:cs typeface="Arial Unicode MS" panose="020B0604020202020204" pitchFamily="34" charset="-128"/>
              </a:rPr>
              <a:t>Scutigera</a:t>
            </a:r>
            <a:r>
              <a:rPr lang="el-GR" altLang="el-GR" sz="1400">
                <a:latin typeface="Century Gothic" panose="020B0502020202020204" pitchFamily="34" charset="0"/>
                <a:ea typeface="Arial Unicode MS" panose="020B0604020202020204" pitchFamily="34" charset="-128"/>
                <a:cs typeface="Arial Unicode MS" panose="020B0604020202020204" pitchFamily="34" charset="-128"/>
              </a:rPr>
              <a:t>. Τα τρία δόντια δεν είναι ορατά στην κοιλιακή όψη, οι χτενιωτές τρίχες όμως είναι. </a:t>
            </a:r>
          </a:p>
        </p:txBody>
      </p:sp>
      <p:sp>
        <p:nvSpPr>
          <p:cNvPr id="7" name="TextBox 5"/>
          <p:cNvSpPr txBox="1"/>
          <p:nvPr/>
        </p:nvSpPr>
        <p:spPr>
          <a:xfrm>
            <a:off x="8108950" y="4540250"/>
            <a:ext cx="341313" cy="276225"/>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25</a:t>
            </a:r>
            <a:endParaRPr lang="en-US" sz="1200" dirty="0">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l-GR" altLang="en-US" smtClean="0"/>
              <a:t>Εσωτερική μορφολογία</a:t>
            </a:r>
            <a:br>
              <a:rPr lang="el-GR" altLang="en-US" smtClean="0"/>
            </a:br>
            <a:r>
              <a:rPr lang="el-GR" altLang="en-US" smtClean="0"/>
              <a:t>Χειλ</a:t>
            </a:r>
            <a:r>
              <a:rPr lang="en-US" altLang="en-US" smtClean="0"/>
              <a:t>o</a:t>
            </a:r>
            <a:r>
              <a:rPr lang="el-GR" altLang="en-US" smtClean="0"/>
              <a:t>πόδου</a:t>
            </a:r>
          </a:p>
        </p:txBody>
      </p:sp>
      <p:pic>
        <p:nvPicPr>
          <p:cNvPr id="47109"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03438" y="2189163"/>
            <a:ext cx="4818062" cy="3211512"/>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4710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B0222DA6-683F-4DB7-9CF5-85A8E3B9FA57}" type="slidenum">
              <a:rPr lang="el-GR" altLang="en-US" sz="1200">
                <a:solidFill>
                  <a:srgbClr val="898989"/>
                </a:solidFill>
                <a:cs typeface="Arial" panose="020B0604020202020204" pitchFamily="34" charset="0"/>
              </a:rPr>
              <a:pPr>
                <a:lnSpc>
                  <a:spcPct val="100000"/>
                </a:lnSpc>
                <a:spcBef>
                  <a:spcPct val="0"/>
                </a:spcBef>
                <a:buFontTx/>
                <a:buNone/>
              </a:pPr>
              <a:t>22</a:t>
            </a:fld>
            <a:endParaRPr lang="el-GR" altLang="en-US" sz="1200">
              <a:solidFill>
                <a:srgbClr val="898989"/>
              </a:solidFill>
              <a:cs typeface="Arial" panose="020B0604020202020204" pitchFamily="34" charset="0"/>
            </a:endParaRPr>
          </a:p>
        </p:txBody>
      </p:sp>
      <p:sp>
        <p:nvSpPr>
          <p:cNvPr id="6" name="TextBox 5"/>
          <p:cNvSpPr txBox="1"/>
          <p:nvPr/>
        </p:nvSpPr>
        <p:spPr>
          <a:xfrm>
            <a:off x="6516688" y="5084763"/>
            <a:ext cx="341312" cy="276225"/>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26</a:t>
            </a:r>
            <a:endParaRPr lang="en-US" sz="1200" dirty="0">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l-GR" altLang="en-US" smtClean="0"/>
              <a:t>Διπλόποδα</a:t>
            </a:r>
          </a:p>
        </p:txBody>
      </p:sp>
      <p:sp>
        <p:nvSpPr>
          <p:cNvPr id="3" name="Footer Placeholder 2"/>
          <p:cNvSpPr>
            <a:spLocks noGrp="1"/>
          </p:cNvSpPr>
          <p:nvPr>
            <p:ph type="ftr" sz="quarter" idx="15"/>
          </p:nvPr>
        </p:nvSpPr>
        <p:spPr/>
        <p:txBody>
          <a:bodyPr/>
          <a:lstStyle/>
          <a:p>
            <a:pPr>
              <a:defRPr/>
            </a:pPr>
            <a:r>
              <a:rPr lang="el-GR" smtClean="0"/>
              <a:t>Ενότητα 16. Εργαστηριακή Άσκηση Μυριάποδα</a:t>
            </a:r>
            <a:endParaRPr lang="el-GR"/>
          </a:p>
        </p:txBody>
      </p:sp>
      <p:sp>
        <p:nvSpPr>
          <p:cNvPr id="49156" name="Slide Number Placeholder 3"/>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686D1E4E-4AF2-4D7D-BD57-B0BFB83C3DC9}" type="slidenum">
              <a:rPr lang="el-GR" altLang="en-US" sz="1200">
                <a:solidFill>
                  <a:srgbClr val="898989"/>
                </a:solidFill>
                <a:cs typeface="Arial" panose="020B0604020202020204" pitchFamily="34" charset="0"/>
              </a:rPr>
              <a:pPr>
                <a:lnSpc>
                  <a:spcPct val="100000"/>
                </a:lnSpc>
                <a:spcBef>
                  <a:spcPct val="0"/>
                </a:spcBef>
                <a:buFontTx/>
                <a:buNone/>
              </a:pPr>
              <a:t>23</a:t>
            </a:fld>
            <a:endParaRPr lang="el-GR" altLang="en-US" sz="1200">
              <a:solidFill>
                <a:srgbClr val="898989"/>
              </a:solidFill>
              <a:cs typeface="Arial" panose="020B0604020202020204" pitchFamily="34" charset="0"/>
            </a:endParaRPr>
          </a:p>
        </p:txBody>
      </p:sp>
      <p:sp>
        <p:nvSpPr>
          <p:cNvPr id="49157" name="Text Box 11"/>
          <p:cNvSpPr txBox="1">
            <a:spLocks noChangeArrowheads="1"/>
          </p:cNvSpPr>
          <p:nvPr/>
        </p:nvSpPr>
        <p:spPr bwMode="auto">
          <a:xfrm>
            <a:off x="944563" y="4197350"/>
            <a:ext cx="1123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lnSpc>
                <a:spcPct val="100000"/>
              </a:lnSpc>
              <a:spcBef>
                <a:spcPct val="0"/>
              </a:spcBef>
              <a:buFontTx/>
              <a:buNone/>
            </a:pPr>
            <a:r>
              <a:rPr lang="en-US" altLang="el-GR" sz="1400">
                <a:latin typeface="Century Gothic" panose="020B0502020202020204" pitchFamily="34" charset="0"/>
              </a:rPr>
              <a:t>Polyxenida</a:t>
            </a:r>
            <a:endParaRPr lang="el-GR" altLang="el-GR" sz="1400">
              <a:latin typeface="Century Gothic" panose="020B0502020202020204" pitchFamily="34" charset="0"/>
            </a:endParaRPr>
          </a:p>
        </p:txBody>
      </p:sp>
      <p:sp>
        <p:nvSpPr>
          <p:cNvPr id="49158" name="Text Box 12"/>
          <p:cNvSpPr txBox="1">
            <a:spLocks noChangeArrowheads="1"/>
          </p:cNvSpPr>
          <p:nvPr/>
        </p:nvSpPr>
        <p:spPr bwMode="auto">
          <a:xfrm>
            <a:off x="3894138" y="4652963"/>
            <a:ext cx="1354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lnSpc>
                <a:spcPct val="100000"/>
              </a:lnSpc>
              <a:spcBef>
                <a:spcPct val="0"/>
              </a:spcBef>
              <a:buFontTx/>
              <a:buNone/>
            </a:pPr>
            <a:r>
              <a:rPr lang="en-US" altLang="el-GR" sz="1400">
                <a:latin typeface="Century Gothic" panose="020B0502020202020204" pitchFamily="34" charset="0"/>
              </a:rPr>
              <a:t>Platydesmida</a:t>
            </a:r>
            <a:endParaRPr lang="el-GR" altLang="el-GR" sz="1400">
              <a:latin typeface="Century Gothic" panose="020B0502020202020204" pitchFamily="34" charset="0"/>
            </a:endParaRPr>
          </a:p>
        </p:txBody>
      </p:sp>
      <p:sp>
        <p:nvSpPr>
          <p:cNvPr id="49159" name="Text Box 13"/>
          <p:cNvSpPr txBox="1">
            <a:spLocks noChangeArrowheads="1"/>
          </p:cNvSpPr>
          <p:nvPr/>
        </p:nvSpPr>
        <p:spPr bwMode="auto">
          <a:xfrm>
            <a:off x="7019925" y="5200650"/>
            <a:ext cx="1287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lnSpc>
                <a:spcPct val="100000"/>
              </a:lnSpc>
              <a:spcBef>
                <a:spcPct val="0"/>
              </a:spcBef>
              <a:buFontTx/>
              <a:buNone/>
            </a:pPr>
            <a:r>
              <a:rPr lang="en-US" altLang="el-GR" sz="1400">
                <a:latin typeface="Century Gothic" panose="020B0502020202020204" pitchFamily="34" charset="0"/>
              </a:rPr>
              <a:t>Polydesmida</a:t>
            </a:r>
            <a:endParaRPr lang="el-GR" altLang="el-GR" sz="1400">
              <a:latin typeface="Century Gothic" panose="020B0502020202020204" pitchFamily="34" charset="0"/>
            </a:endParaRPr>
          </a:p>
        </p:txBody>
      </p:sp>
      <p:pic>
        <p:nvPicPr>
          <p:cNvPr id="49160" name="Picture 15" descr="Polyxenida - Polyxenidae - Polyxenus 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2197100"/>
            <a:ext cx="2608262"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19" descr="http://l.yimg.com/g/images/spaceout.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7483647" y="26008013"/>
            <a:ext cx="61341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21" descr="http://l.yimg.com/g/images/spaceout.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7483647" y="26008013"/>
            <a:ext cx="61341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Picture 23" descr="http://l.yimg.com/g/images/spaceout.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7483647" y="26008013"/>
            <a:ext cx="61341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4" name="Picture 25" descr="found under log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2150" y="2881313"/>
            <a:ext cx="264318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Picture 27" descr="Unknow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788" y="3322638"/>
            <a:ext cx="255270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
          <p:cNvSpPr txBox="1"/>
          <p:nvPr/>
        </p:nvSpPr>
        <p:spPr>
          <a:xfrm>
            <a:off x="2470150" y="3900488"/>
            <a:ext cx="341313" cy="276225"/>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27</a:t>
            </a:r>
            <a:endParaRPr lang="en-US" sz="1200" dirty="0">
              <a:latin typeface="+mn-lt"/>
            </a:endParaRPr>
          </a:p>
        </p:txBody>
      </p:sp>
      <p:sp>
        <p:nvSpPr>
          <p:cNvPr id="12" name="TextBox 5"/>
          <p:cNvSpPr txBox="1"/>
          <p:nvPr/>
        </p:nvSpPr>
        <p:spPr>
          <a:xfrm>
            <a:off x="5532438" y="4340225"/>
            <a:ext cx="342900" cy="277813"/>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solidFill>
                  <a:schemeClr val="bg1"/>
                </a:solidFill>
                <a:latin typeface="+mn-lt"/>
              </a:rPr>
              <a:t>28</a:t>
            </a:r>
            <a:endParaRPr lang="en-US" sz="1200" dirty="0">
              <a:solidFill>
                <a:schemeClr val="bg1"/>
              </a:solidFill>
              <a:latin typeface="+mn-lt"/>
            </a:endParaRPr>
          </a:p>
        </p:txBody>
      </p:sp>
      <p:sp>
        <p:nvSpPr>
          <p:cNvPr id="13" name="TextBox 5"/>
          <p:cNvSpPr txBox="1"/>
          <p:nvPr/>
        </p:nvSpPr>
        <p:spPr>
          <a:xfrm>
            <a:off x="8510588" y="4897438"/>
            <a:ext cx="341312" cy="277812"/>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solidFill>
                  <a:schemeClr val="bg1"/>
                </a:solidFill>
                <a:latin typeface="+mn-lt"/>
              </a:rPr>
              <a:t>29</a:t>
            </a:r>
            <a:endParaRPr lang="en-US" sz="1200" dirty="0">
              <a:solidFill>
                <a:schemeClr val="bg1"/>
              </a:solidFill>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5" descr="Glomeris hexastic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201863"/>
            <a:ext cx="257175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itle 1"/>
          <p:cNvSpPr>
            <a:spLocks noGrp="1"/>
          </p:cNvSpPr>
          <p:nvPr>
            <p:ph type="title"/>
          </p:nvPr>
        </p:nvSpPr>
        <p:spPr/>
        <p:txBody>
          <a:bodyPr/>
          <a:lstStyle/>
          <a:p>
            <a:r>
              <a:rPr lang="el-GR" altLang="en-US" smtClean="0"/>
              <a:t>Διπλόποδα</a:t>
            </a:r>
          </a:p>
        </p:txBody>
      </p:sp>
      <p:pic>
        <p:nvPicPr>
          <p:cNvPr id="51206" name="Picture Placeholder 9"/>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417" t="-23820" r="-417" b="-23820"/>
          <a:stretch>
            <a:fillRect/>
          </a:stretch>
        </p:blipFill>
        <p:spPr>
          <a:xfrm>
            <a:off x="2992438" y="1897063"/>
            <a:ext cx="3025775" cy="4252912"/>
          </a:xfrm>
        </p:spPr>
      </p:pic>
      <p:pic>
        <p:nvPicPr>
          <p:cNvPr id="51207" name="Picture Placeholder 10"/>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417" t="-43246" r="-417" b="-43246"/>
          <a:stretch>
            <a:fillRect/>
          </a:stretch>
        </p:blipFill>
        <p:spPr>
          <a:xfrm>
            <a:off x="6072188" y="1428750"/>
            <a:ext cx="2932112" cy="3578225"/>
          </a:xfrm>
        </p:spPr>
      </p:pic>
      <p:sp>
        <p:nvSpPr>
          <p:cNvPr id="3" name="Footer Placeholder 2"/>
          <p:cNvSpPr>
            <a:spLocks noGrp="1"/>
          </p:cNvSpPr>
          <p:nvPr>
            <p:ph type="ftr" sz="quarter" idx="15"/>
          </p:nvPr>
        </p:nvSpPr>
        <p:spPr/>
        <p:txBody>
          <a:bodyPr/>
          <a:lstStyle/>
          <a:p>
            <a:pPr>
              <a:defRPr/>
            </a:pPr>
            <a:r>
              <a:rPr lang="el-GR" smtClean="0"/>
              <a:t>Ενότητα 16. Εργαστηριακή Άσκηση Μυριάποδα</a:t>
            </a:r>
            <a:endParaRPr lang="el-GR"/>
          </a:p>
        </p:txBody>
      </p:sp>
      <p:sp>
        <p:nvSpPr>
          <p:cNvPr id="51205" name="Slide Number Placeholder 3"/>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5F938151-6A82-4EBE-AC61-E07C041EA68A}" type="slidenum">
              <a:rPr lang="el-GR" altLang="en-US" sz="1200">
                <a:solidFill>
                  <a:srgbClr val="898989"/>
                </a:solidFill>
                <a:cs typeface="Arial" panose="020B0604020202020204" pitchFamily="34" charset="0"/>
              </a:rPr>
              <a:pPr>
                <a:lnSpc>
                  <a:spcPct val="100000"/>
                </a:lnSpc>
                <a:spcBef>
                  <a:spcPct val="0"/>
                </a:spcBef>
                <a:buFontTx/>
                <a:buNone/>
              </a:pPr>
              <a:t>24</a:t>
            </a:fld>
            <a:endParaRPr lang="el-GR" altLang="en-US" sz="1200">
              <a:solidFill>
                <a:srgbClr val="898989"/>
              </a:solidFill>
              <a:cs typeface="Arial" panose="020B0604020202020204" pitchFamily="34" charset="0"/>
            </a:endParaRPr>
          </a:p>
        </p:txBody>
      </p:sp>
      <p:sp>
        <p:nvSpPr>
          <p:cNvPr id="51208" name="Text Box 8"/>
          <p:cNvSpPr txBox="1">
            <a:spLocks noChangeArrowheads="1"/>
          </p:cNvSpPr>
          <p:nvPr/>
        </p:nvSpPr>
        <p:spPr bwMode="auto">
          <a:xfrm>
            <a:off x="755650" y="4298950"/>
            <a:ext cx="1106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lnSpc>
                <a:spcPct val="100000"/>
              </a:lnSpc>
              <a:spcBef>
                <a:spcPct val="0"/>
              </a:spcBef>
              <a:buFontTx/>
              <a:buNone/>
            </a:pPr>
            <a:r>
              <a:rPr lang="en-US" altLang="el-GR" sz="1400">
                <a:latin typeface="Century Gothic" panose="020B0502020202020204" pitchFamily="34" charset="0"/>
              </a:rPr>
              <a:t>Glomerida</a:t>
            </a:r>
            <a:endParaRPr lang="el-GR" altLang="el-GR" sz="1400">
              <a:latin typeface="Century Gothic" panose="020B0502020202020204" pitchFamily="34" charset="0"/>
            </a:endParaRPr>
          </a:p>
        </p:txBody>
      </p:sp>
      <p:sp>
        <p:nvSpPr>
          <p:cNvPr id="51209" name="Text Box 13"/>
          <p:cNvSpPr txBox="1">
            <a:spLocks noChangeArrowheads="1"/>
          </p:cNvSpPr>
          <p:nvPr/>
        </p:nvSpPr>
        <p:spPr bwMode="auto">
          <a:xfrm>
            <a:off x="3927475" y="5565775"/>
            <a:ext cx="1149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lnSpc>
                <a:spcPct val="100000"/>
              </a:lnSpc>
              <a:spcBef>
                <a:spcPct val="0"/>
              </a:spcBef>
              <a:buFontTx/>
              <a:buNone/>
            </a:pPr>
            <a:r>
              <a:rPr lang="en-US" altLang="el-GR" sz="1400">
                <a:latin typeface="Century Gothic" panose="020B0502020202020204" pitchFamily="34" charset="0"/>
              </a:rPr>
              <a:t>Polyzoniida</a:t>
            </a:r>
            <a:endParaRPr lang="el-GR" altLang="el-GR" sz="1400">
              <a:latin typeface="Century Gothic" panose="020B0502020202020204" pitchFamily="34" charset="0"/>
            </a:endParaRPr>
          </a:p>
        </p:txBody>
      </p:sp>
      <p:sp>
        <p:nvSpPr>
          <p:cNvPr id="51210" name="Text Box 16"/>
          <p:cNvSpPr txBox="1">
            <a:spLocks noChangeArrowheads="1"/>
          </p:cNvSpPr>
          <p:nvPr/>
        </p:nvSpPr>
        <p:spPr bwMode="auto">
          <a:xfrm>
            <a:off x="6773863" y="4292600"/>
            <a:ext cx="1581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lnSpc>
                <a:spcPct val="100000"/>
              </a:lnSpc>
              <a:spcBef>
                <a:spcPct val="0"/>
              </a:spcBef>
              <a:buFontTx/>
              <a:buNone/>
            </a:pPr>
            <a:r>
              <a:rPr lang="en-US" altLang="el-GR" sz="1400">
                <a:latin typeface="Century Gothic" panose="020B0502020202020204" pitchFamily="34" charset="0"/>
              </a:rPr>
              <a:t>Chordeumatida</a:t>
            </a:r>
            <a:endParaRPr lang="el-GR" altLang="el-GR" sz="1400">
              <a:latin typeface="Century Gothic" panose="020B0502020202020204" pitchFamily="34" charset="0"/>
            </a:endParaRPr>
          </a:p>
        </p:txBody>
      </p:sp>
      <p:sp>
        <p:nvSpPr>
          <p:cNvPr id="11" name="TextBox 5"/>
          <p:cNvSpPr txBox="1"/>
          <p:nvPr/>
        </p:nvSpPr>
        <p:spPr>
          <a:xfrm>
            <a:off x="2516188" y="3902075"/>
            <a:ext cx="341312" cy="276225"/>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solidFill>
                  <a:schemeClr val="bg1"/>
                </a:solidFill>
                <a:latin typeface="+mn-lt"/>
              </a:rPr>
              <a:t>3</a:t>
            </a:r>
            <a:r>
              <a:rPr lang="el-GR" sz="1200" dirty="0" smtClean="0">
                <a:solidFill>
                  <a:schemeClr val="bg1"/>
                </a:solidFill>
                <a:latin typeface="+mn-lt"/>
              </a:rPr>
              <a:t>0</a:t>
            </a:r>
            <a:endParaRPr lang="en-US" sz="1200" dirty="0">
              <a:solidFill>
                <a:schemeClr val="bg1"/>
              </a:solidFill>
              <a:latin typeface="+mn-lt"/>
            </a:endParaRPr>
          </a:p>
        </p:txBody>
      </p:sp>
      <p:sp>
        <p:nvSpPr>
          <p:cNvPr id="12" name="TextBox 5"/>
          <p:cNvSpPr txBox="1"/>
          <p:nvPr/>
        </p:nvSpPr>
        <p:spPr>
          <a:xfrm>
            <a:off x="5580063" y="5157788"/>
            <a:ext cx="341312" cy="276225"/>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solidFill>
                  <a:schemeClr val="bg1"/>
                </a:solidFill>
                <a:latin typeface="+mn-lt"/>
              </a:rPr>
              <a:t>3</a:t>
            </a:r>
            <a:r>
              <a:rPr lang="el-GR" sz="1200" dirty="0" smtClean="0">
                <a:solidFill>
                  <a:schemeClr val="bg1"/>
                </a:solidFill>
                <a:latin typeface="+mn-lt"/>
              </a:rPr>
              <a:t>1</a:t>
            </a:r>
            <a:endParaRPr lang="en-US" sz="1200" dirty="0">
              <a:solidFill>
                <a:schemeClr val="bg1"/>
              </a:solidFill>
              <a:latin typeface="+mn-lt"/>
            </a:endParaRPr>
          </a:p>
        </p:txBody>
      </p:sp>
      <p:sp>
        <p:nvSpPr>
          <p:cNvPr id="13" name="TextBox 5"/>
          <p:cNvSpPr txBox="1"/>
          <p:nvPr/>
        </p:nvSpPr>
        <p:spPr>
          <a:xfrm>
            <a:off x="8658225" y="3716338"/>
            <a:ext cx="341313" cy="276225"/>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l-GR" sz="1200" dirty="0" smtClean="0">
                <a:solidFill>
                  <a:schemeClr val="bg1"/>
                </a:solidFill>
                <a:latin typeface="+mn-lt"/>
              </a:rPr>
              <a:t>32</a:t>
            </a:r>
            <a:endParaRPr lang="en-US" sz="1200" dirty="0">
              <a:solidFill>
                <a:schemeClr val="bg1"/>
              </a:solidFill>
              <a:latin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2" descr="http://keys.lucidcentral.org/keys/v3/TFI/start%20key/key/myriapoda%20key/Media/Images/Diplopoda/Julida/Millipede,%20Julida,%20Ommatiulus%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286000"/>
            <a:ext cx="4357688"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itle 1"/>
          <p:cNvSpPr>
            <a:spLocks noGrp="1"/>
          </p:cNvSpPr>
          <p:nvPr>
            <p:ph type="title"/>
          </p:nvPr>
        </p:nvSpPr>
        <p:spPr/>
        <p:txBody>
          <a:bodyPr/>
          <a:lstStyle/>
          <a:p>
            <a:r>
              <a:rPr lang="el-GR" altLang="en-US" smtClean="0"/>
              <a:t>Διπλόποδα</a:t>
            </a:r>
          </a:p>
        </p:txBody>
      </p:sp>
      <p:pic>
        <p:nvPicPr>
          <p:cNvPr id="53252" name="Content Placeholder 7"/>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994958" y="2649305"/>
            <a:ext cx="3153584" cy="2703977"/>
          </a:xfrm>
        </p:spPr>
      </p:pic>
      <p:sp>
        <p:nvSpPr>
          <p:cNvPr id="5" name="Footer Placeholder 4"/>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5325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81989195-E9EF-4420-8C6D-A0CC4BDA6171}" type="slidenum">
              <a:rPr lang="el-GR" altLang="en-US" sz="1200">
                <a:solidFill>
                  <a:srgbClr val="898989"/>
                </a:solidFill>
                <a:cs typeface="Arial" panose="020B0604020202020204" pitchFamily="34" charset="0"/>
              </a:rPr>
              <a:pPr>
                <a:lnSpc>
                  <a:spcPct val="100000"/>
                </a:lnSpc>
                <a:spcBef>
                  <a:spcPct val="0"/>
                </a:spcBef>
                <a:buFontTx/>
                <a:buNone/>
              </a:pPr>
              <a:t>25</a:t>
            </a:fld>
            <a:endParaRPr lang="el-GR" altLang="en-US" sz="1200">
              <a:solidFill>
                <a:srgbClr val="898989"/>
              </a:solidFill>
              <a:cs typeface="Arial" panose="020B0604020202020204" pitchFamily="34" charset="0"/>
            </a:endParaRPr>
          </a:p>
        </p:txBody>
      </p:sp>
      <p:sp>
        <p:nvSpPr>
          <p:cNvPr id="53255" name="Text Box 7"/>
          <p:cNvSpPr txBox="1">
            <a:spLocks noChangeArrowheads="1"/>
          </p:cNvSpPr>
          <p:nvPr/>
        </p:nvSpPr>
        <p:spPr bwMode="auto">
          <a:xfrm>
            <a:off x="2051050" y="4967288"/>
            <a:ext cx="69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lnSpc>
                <a:spcPct val="100000"/>
              </a:lnSpc>
              <a:spcBef>
                <a:spcPct val="0"/>
              </a:spcBef>
              <a:buFontTx/>
              <a:buNone/>
            </a:pPr>
            <a:r>
              <a:rPr lang="en-US" altLang="el-GR" sz="1400">
                <a:latin typeface="Century Gothic" panose="020B0502020202020204" pitchFamily="34" charset="0"/>
              </a:rPr>
              <a:t>Julida</a:t>
            </a:r>
            <a:endParaRPr lang="el-GR" altLang="el-GR" sz="1400">
              <a:latin typeface="Century Gothic" panose="020B0502020202020204" pitchFamily="34" charset="0"/>
            </a:endParaRPr>
          </a:p>
        </p:txBody>
      </p:sp>
      <p:sp>
        <p:nvSpPr>
          <p:cNvPr id="53256" name="Text Box 8"/>
          <p:cNvSpPr txBox="1">
            <a:spLocks noChangeArrowheads="1"/>
          </p:cNvSpPr>
          <p:nvPr/>
        </p:nvSpPr>
        <p:spPr bwMode="auto">
          <a:xfrm>
            <a:off x="6124575" y="5881688"/>
            <a:ext cx="119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lnSpc>
                <a:spcPct val="100000"/>
              </a:lnSpc>
              <a:spcBef>
                <a:spcPct val="0"/>
              </a:spcBef>
              <a:buFontTx/>
              <a:buNone/>
            </a:pPr>
            <a:r>
              <a:rPr lang="en-US" altLang="el-GR" sz="1400">
                <a:latin typeface="Century Gothic" panose="020B0502020202020204" pitchFamily="34" charset="0"/>
              </a:rPr>
              <a:t>Callipodida</a:t>
            </a:r>
            <a:endParaRPr lang="el-GR" altLang="el-GR" sz="1400">
              <a:latin typeface="Century Gothic" panose="020B0502020202020204" pitchFamily="34" charset="0"/>
            </a:endParaRPr>
          </a:p>
        </p:txBody>
      </p:sp>
      <p:sp>
        <p:nvSpPr>
          <p:cNvPr id="9" name="TextBox 5"/>
          <p:cNvSpPr txBox="1"/>
          <p:nvPr/>
        </p:nvSpPr>
        <p:spPr>
          <a:xfrm>
            <a:off x="4273550" y="4487863"/>
            <a:ext cx="341313" cy="276225"/>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3</a:t>
            </a:r>
            <a:r>
              <a:rPr lang="el-GR" sz="1200" dirty="0" smtClean="0">
                <a:latin typeface="+mn-lt"/>
              </a:rPr>
              <a:t>3</a:t>
            </a:r>
            <a:endParaRPr lang="en-US" sz="1200" dirty="0">
              <a:latin typeface="+mn-lt"/>
            </a:endParaRPr>
          </a:p>
        </p:txBody>
      </p:sp>
      <p:sp>
        <p:nvSpPr>
          <p:cNvPr id="10" name="TextBox 5"/>
          <p:cNvSpPr txBox="1"/>
          <p:nvPr/>
        </p:nvSpPr>
        <p:spPr>
          <a:xfrm>
            <a:off x="8108950" y="5381625"/>
            <a:ext cx="342900" cy="277813"/>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solidFill>
                  <a:schemeClr val="bg1"/>
                </a:solidFill>
                <a:latin typeface="+mn-lt"/>
              </a:rPr>
              <a:t>3</a:t>
            </a:r>
            <a:r>
              <a:rPr lang="el-GR" sz="1200" dirty="0" smtClean="0">
                <a:solidFill>
                  <a:schemeClr val="bg1"/>
                </a:solidFill>
                <a:latin typeface="+mn-lt"/>
              </a:rPr>
              <a:t>4</a:t>
            </a:r>
            <a:endParaRPr lang="en-US" sz="1200" dirty="0">
              <a:solidFill>
                <a:schemeClr val="bg1"/>
              </a:solidFill>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l-GR" altLang="en-US" sz="4000" smtClean="0"/>
              <a:t>Εξωτερική Μορφολογία Διπλοπόδου 1/</a:t>
            </a:r>
            <a:r>
              <a:rPr lang="en-US" altLang="en-US" sz="4000" smtClean="0"/>
              <a:t>16</a:t>
            </a:r>
            <a:endParaRPr lang="el-GR" altLang="en-US" sz="4000" smtClean="0"/>
          </a:p>
        </p:txBody>
      </p:sp>
      <p:pic>
        <p:nvPicPr>
          <p:cNvPr id="55299"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65188" y="2205038"/>
            <a:ext cx="7442200" cy="3122612"/>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553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8C755580-6A92-4461-8D91-2191054CA4DC}" type="slidenum">
              <a:rPr lang="el-GR" altLang="en-US" sz="1200">
                <a:solidFill>
                  <a:srgbClr val="898989"/>
                </a:solidFill>
                <a:cs typeface="Arial" panose="020B0604020202020204" pitchFamily="34" charset="0"/>
              </a:rPr>
              <a:pPr>
                <a:lnSpc>
                  <a:spcPct val="100000"/>
                </a:lnSpc>
                <a:spcBef>
                  <a:spcPct val="0"/>
                </a:spcBef>
                <a:buFontTx/>
                <a:buNone/>
              </a:pPr>
              <a:t>26</a:t>
            </a:fld>
            <a:endParaRPr lang="el-GR" altLang="en-US" sz="1200">
              <a:solidFill>
                <a:srgbClr val="898989"/>
              </a:solidFill>
              <a:cs typeface="Arial" panose="020B0604020202020204" pitchFamily="34" charset="0"/>
            </a:endParaRPr>
          </a:p>
        </p:txBody>
      </p:sp>
      <p:sp>
        <p:nvSpPr>
          <p:cNvPr id="6" name="TextBox 5"/>
          <p:cNvSpPr txBox="1"/>
          <p:nvPr/>
        </p:nvSpPr>
        <p:spPr>
          <a:xfrm>
            <a:off x="7785100" y="4941888"/>
            <a:ext cx="341760" cy="276999"/>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3</a:t>
            </a:r>
            <a:r>
              <a:rPr lang="el-GR" sz="1200" dirty="0" smtClean="0">
                <a:latin typeface="+mn-lt"/>
              </a:rPr>
              <a:t>5</a:t>
            </a:r>
            <a:endParaRPr lang="en-US" sz="1200" dirty="0">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l-GR" altLang="en-US" sz="4000" smtClean="0"/>
              <a:t>Εξωτερική Μορφολογία Διπλοπόδου 2/</a:t>
            </a:r>
            <a:r>
              <a:rPr lang="en-US" altLang="en-US" sz="4000" smtClean="0"/>
              <a:t>16</a:t>
            </a:r>
            <a:endParaRPr lang="el-GR" altLang="en-US" sz="4000" smtClean="0"/>
          </a:p>
        </p:txBody>
      </p:sp>
      <p:pic>
        <p:nvPicPr>
          <p:cNvPr id="57349"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68475" y="1690688"/>
            <a:ext cx="5607050" cy="4486275"/>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573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09A5FA56-BC4F-420A-AF9D-E324335BCA3D}" type="slidenum">
              <a:rPr lang="el-GR" altLang="en-US" sz="1200">
                <a:solidFill>
                  <a:srgbClr val="898989"/>
                </a:solidFill>
                <a:cs typeface="Arial" panose="020B0604020202020204" pitchFamily="34" charset="0"/>
              </a:rPr>
              <a:pPr>
                <a:lnSpc>
                  <a:spcPct val="100000"/>
                </a:lnSpc>
                <a:spcBef>
                  <a:spcPct val="0"/>
                </a:spcBef>
                <a:buFontTx/>
                <a:buNone/>
              </a:pPr>
              <a:t>27</a:t>
            </a:fld>
            <a:endParaRPr lang="el-GR" altLang="en-US" sz="1200">
              <a:solidFill>
                <a:srgbClr val="898989"/>
              </a:solidFill>
              <a:cs typeface="Arial" panose="020B0604020202020204" pitchFamily="34" charset="0"/>
            </a:endParaRPr>
          </a:p>
        </p:txBody>
      </p:sp>
      <p:sp>
        <p:nvSpPr>
          <p:cNvPr id="6" name="TextBox 5"/>
          <p:cNvSpPr txBox="1"/>
          <p:nvPr/>
        </p:nvSpPr>
        <p:spPr>
          <a:xfrm>
            <a:off x="7013575" y="5516563"/>
            <a:ext cx="341760" cy="276999"/>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solidFill>
                  <a:schemeClr val="bg1"/>
                </a:solidFill>
                <a:latin typeface="+mn-lt"/>
              </a:rPr>
              <a:t>3</a:t>
            </a:r>
            <a:r>
              <a:rPr lang="el-GR" sz="1200" dirty="0" smtClean="0">
                <a:solidFill>
                  <a:schemeClr val="bg1"/>
                </a:solidFill>
                <a:latin typeface="+mn-lt"/>
              </a:rPr>
              <a:t>6</a:t>
            </a:r>
            <a:endParaRPr lang="en-US" sz="1200" dirty="0">
              <a:solidFill>
                <a:schemeClr val="bg1"/>
              </a:solidFill>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l-GR" altLang="en-US" sz="4000" smtClean="0"/>
              <a:t>Εξωτερική Μορφολογία Διπλοπόδου 3/</a:t>
            </a:r>
            <a:r>
              <a:rPr lang="en-US" altLang="en-US" sz="4000" smtClean="0"/>
              <a:t>16</a:t>
            </a:r>
            <a:endParaRPr lang="el-GR" altLang="en-US" sz="4000" smtClean="0"/>
          </a:p>
        </p:txBody>
      </p:sp>
      <p:pic>
        <p:nvPicPr>
          <p:cNvPr id="5939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941513" y="1690688"/>
            <a:ext cx="5006975" cy="4003675"/>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5939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C49C4F76-E42B-47A5-9805-699910F6EF1A}" type="slidenum">
              <a:rPr lang="el-GR" altLang="en-US" sz="1200">
                <a:solidFill>
                  <a:srgbClr val="898989"/>
                </a:solidFill>
                <a:cs typeface="Arial" panose="020B0604020202020204" pitchFamily="34" charset="0"/>
              </a:rPr>
              <a:pPr>
                <a:lnSpc>
                  <a:spcPct val="100000"/>
                </a:lnSpc>
                <a:spcBef>
                  <a:spcPct val="0"/>
                </a:spcBef>
                <a:buFontTx/>
                <a:buNone/>
              </a:pPr>
              <a:t>28</a:t>
            </a:fld>
            <a:endParaRPr lang="el-GR" altLang="en-US" sz="1200">
              <a:solidFill>
                <a:srgbClr val="898989"/>
              </a:solidFill>
              <a:cs typeface="Arial" panose="020B0604020202020204" pitchFamily="34" charset="0"/>
            </a:endParaRPr>
          </a:p>
        </p:txBody>
      </p:sp>
      <p:sp>
        <p:nvSpPr>
          <p:cNvPr id="59398" name="Rectangle 3"/>
          <p:cNvSpPr>
            <a:spLocks noChangeArrowheads="1"/>
          </p:cNvSpPr>
          <p:nvPr/>
        </p:nvSpPr>
        <p:spPr bwMode="auto">
          <a:xfrm>
            <a:off x="841375" y="5664200"/>
            <a:ext cx="7696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lnSpc>
                <a:spcPct val="100000"/>
              </a:lnSpc>
              <a:spcBef>
                <a:spcPct val="0"/>
              </a:spcBef>
              <a:buFontTx/>
              <a:buNone/>
            </a:pPr>
            <a:r>
              <a:rPr lang="el-GR" altLang="el-GR" sz="1400">
                <a:latin typeface="Century Gothic" panose="020B0502020202020204" pitchFamily="34" charset="0"/>
              </a:rPr>
              <a:t>Κεφάλι και πρόσθιο τμήμα του κορμού αρσενικού </a:t>
            </a:r>
            <a:r>
              <a:rPr lang="en-GB" altLang="el-GR" sz="1400" i="1">
                <a:latin typeface="Century Gothic" panose="020B0502020202020204" pitchFamily="34" charset="0"/>
                <a:cs typeface="Arial" panose="020B0604020202020204" pitchFamily="34" charset="0"/>
              </a:rPr>
              <a:t>Narceus americanus</a:t>
            </a:r>
            <a:r>
              <a:rPr lang="en-GB" altLang="el-GR" sz="1400">
                <a:latin typeface="Century Gothic" panose="020B0502020202020204" pitchFamily="34" charset="0"/>
                <a:cs typeface="Arial" panose="020B0604020202020204" pitchFamily="34" charset="0"/>
              </a:rPr>
              <a:t>. c = </a:t>
            </a:r>
            <a:r>
              <a:rPr lang="el-GR" altLang="el-GR" sz="1400">
                <a:latin typeface="Century Gothic" panose="020B0502020202020204" pitchFamily="34" charset="0"/>
                <a:cs typeface="Arial" panose="020B0604020202020204" pitchFamily="34" charset="0"/>
              </a:rPr>
              <a:t>ισχίο</a:t>
            </a:r>
            <a:r>
              <a:rPr lang="en-GB" altLang="el-GR" sz="1400">
                <a:latin typeface="Century Gothic" panose="020B0502020202020204" pitchFamily="34" charset="0"/>
                <a:cs typeface="Arial" panose="020B0604020202020204" pitchFamily="34" charset="0"/>
              </a:rPr>
              <a:t>, tr = </a:t>
            </a:r>
            <a:r>
              <a:rPr lang="el-GR" altLang="el-GR" sz="1400">
                <a:latin typeface="Century Gothic" panose="020B0502020202020204" pitchFamily="34" charset="0"/>
                <a:cs typeface="Arial" panose="020B0604020202020204" pitchFamily="34" charset="0"/>
              </a:rPr>
              <a:t>τροχαντήρας</a:t>
            </a:r>
            <a:r>
              <a:rPr lang="en-GB" altLang="el-GR" sz="1400">
                <a:latin typeface="Century Gothic" panose="020B0502020202020204" pitchFamily="34" charset="0"/>
                <a:cs typeface="Arial" panose="020B0604020202020204" pitchFamily="34" charset="0"/>
              </a:rPr>
              <a:t>, pf = </a:t>
            </a:r>
            <a:r>
              <a:rPr lang="el-GR" altLang="el-GR" sz="1400">
                <a:latin typeface="Century Gothic" panose="020B0502020202020204" pitchFamily="34" charset="0"/>
                <a:cs typeface="Arial" panose="020B0604020202020204" pitchFamily="34" charset="0"/>
              </a:rPr>
              <a:t>προμηρός</a:t>
            </a:r>
            <a:r>
              <a:rPr lang="en-GB" altLang="el-GR" sz="1400">
                <a:latin typeface="Century Gothic" panose="020B0502020202020204" pitchFamily="34" charset="0"/>
                <a:cs typeface="Arial" panose="020B0604020202020204" pitchFamily="34" charset="0"/>
              </a:rPr>
              <a:t>, f = </a:t>
            </a:r>
            <a:r>
              <a:rPr lang="el-GR" altLang="el-GR" sz="1400">
                <a:latin typeface="Century Gothic" panose="020B0502020202020204" pitchFamily="34" charset="0"/>
                <a:cs typeface="Arial" panose="020B0604020202020204" pitchFamily="34" charset="0"/>
              </a:rPr>
              <a:t>μηρός</a:t>
            </a:r>
            <a:r>
              <a:rPr lang="en-GB" altLang="el-GR" sz="1400">
                <a:latin typeface="Century Gothic" panose="020B0502020202020204" pitchFamily="34" charset="0"/>
                <a:cs typeface="Arial" panose="020B0604020202020204" pitchFamily="34" charset="0"/>
              </a:rPr>
              <a:t>, ti = </a:t>
            </a:r>
            <a:r>
              <a:rPr lang="el-GR" altLang="el-GR" sz="1400">
                <a:latin typeface="Century Gothic" panose="020B0502020202020204" pitchFamily="34" charset="0"/>
                <a:cs typeface="Arial" panose="020B0604020202020204" pitchFamily="34" charset="0"/>
              </a:rPr>
              <a:t>κνήμη,</a:t>
            </a:r>
            <a:r>
              <a:rPr lang="en-GB" altLang="el-GR" sz="1400">
                <a:latin typeface="Century Gothic" panose="020B0502020202020204" pitchFamily="34" charset="0"/>
                <a:cs typeface="Arial" panose="020B0604020202020204" pitchFamily="34" charset="0"/>
              </a:rPr>
              <a:t> ta = </a:t>
            </a:r>
            <a:r>
              <a:rPr lang="el-GR" altLang="el-GR" sz="1400">
                <a:latin typeface="Century Gothic" panose="020B0502020202020204" pitchFamily="34" charset="0"/>
                <a:cs typeface="Arial" panose="020B0604020202020204" pitchFamily="34" charset="0"/>
              </a:rPr>
              <a:t>ταρσός</a:t>
            </a:r>
            <a:r>
              <a:rPr lang="en-GB" altLang="el-GR" sz="1400">
                <a:latin typeface="Century Gothic" panose="020B0502020202020204" pitchFamily="34" charset="0"/>
                <a:cs typeface="Arial" panose="020B0604020202020204" pitchFamily="34" charset="0"/>
              </a:rPr>
              <a:t>, cl = </a:t>
            </a:r>
            <a:r>
              <a:rPr lang="el-GR" altLang="el-GR" sz="1400">
                <a:latin typeface="Century Gothic" panose="020B0502020202020204" pitchFamily="34" charset="0"/>
                <a:cs typeface="Arial" panose="020B0604020202020204" pitchFamily="34" charset="0"/>
              </a:rPr>
              <a:t>όνυχας</a:t>
            </a:r>
            <a:r>
              <a:rPr lang="en-GB" altLang="el-GR" sz="1400">
                <a:latin typeface="Century Gothic" panose="020B0502020202020204" pitchFamily="34" charset="0"/>
                <a:cs typeface="Arial" panose="020B0604020202020204" pitchFamily="34" charset="0"/>
              </a:rPr>
              <a:t>. </a:t>
            </a:r>
          </a:p>
        </p:txBody>
      </p:sp>
      <p:sp>
        <p:nvSpPr>
          <p:cNvPr id="7" name="TextBox 5"/>
          <p:cNvSpPr txBox="1"/>
          <p:nvPr/>
        </p:nvSpPr>
        <p:spPr>
          <a:xfrm>
            <a:off x="6607175" y="5387975"/>
            <a:ext cx="341760" cy="276999"/>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l-GR" sz="1200" dirty="0" smtClean="0">
                <a:latin typeface="+mn-lt"/>
              </a:rPr>
              <a:t>37</a:t>
            </a:r>
            <a:endParaRPr lang="en-US" sz="1200" dirty="0">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l-GR" altLang="en-US" sz="4000" smtClean="0"/>
              <a:t>Εξωτερική Μορφολογία Διπλοπόδου 4/</a:t>
            </a:r>
            <a:r>
              <a:rPr lang="en-US" altLang="en-US" sz="4000" smtClean="0"/>
              <a:t>16</a:t>
            </a:r>
            <a:endParaRPr lang="el-GR" altLang="en-US" sz="4000" smtClean="0"/>
          </a:p>
        </p:txBody>
      </p:sp>
      <p:pic>
        <p:nvPicPr>
          <p:cNvPr id="6144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865313"/>
            <a:ext cx="7772400" cy="3338512"/>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6144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8F30A665-B104-4585-BED6-B62C825BB8CA}" type="slidenum">
              <a:rPr lang="el-GR" altLang="en-US" sz="1200">
                <a:solidFill>
                  <a:srgbClr val="898989"/>
                </a:solidFill>
                <a:cs typeface="Arial" panose="020B0604020202020204" pitchFamily="34" charset="0"/>
              </a:rPr>
              <a:pPr>
                <a:lnSpc>
                  <a:spcPct val="100000"/>
                </a:lnSpc>
                <a:spcBef>
                  <a:spcPct val="0"/>
                </a:spcBef>
                <a:buFontTx/>
                <a:buNone/>
              </a:pPr>
              <a:t>29</a:t>
            </a:fld>
            <a:endParaRPr lang="el-GR" altLang="en-US" sz="1200">
              <a:solidFill>
                <a:srgbClr val="898989"/>
              </a:solidFill>
              <a:cs typeface="Arial" panose="020B0604020202020204" pitchFamily="34" charset="0"/>
            </a:endParaRPr>
          </a:p>
        </p:txBody>
      </p:sp>
      <p:sp>
        <p:nvSpPr>
          <p:cNvPr id="61446" name="Rectangle 3"/>
          <p:cNvSpPr>
            <a:spLocks noChangeArrowheads="1"/>
          </p:cNvSpPr>
          <p:nvPr/>
        </p:nvSpPr>
        <p:spPr bwMode="auto">
          <a:xfrm>
            <a:off x="1028700" y="5354638"/>
            <a:ext cx="7086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gn="ctr" eaLnBrk="1" hangingPunct="1">
              <a:lnSpc>
                <a:spcPct val="100000"/>
              </a:lnSpc>
              <a:spcBef>
                <a:spcPct val="0"/>
              </a:spcBef>
              <a:buFontTx/>
              <a:buNone/>
            </a:pPr>
            <a:r>
              <a:rPr lang="el-GR" altLang="el-GR" sz="1400">
                <a:latin typeface="Century Gothic" panose="020B0502020202020204" pitchFamily="34" charset="0"/>
              </a:rPr>
              <a:t>Ραχιαία όψη του κορμού ενός θηλυκού Πολυδέσμου Διπλοπόδου</a:t>
            </a:r>
            <a:r>
              <a:rPr lang="el-GR" altLang="el-GR" sz="1400">
                <a:latin typeface="Century Gothic" panose="020B0502020202020204" pitchFamily="34" charset="0"/>
                <a:ea typeface="Arial Unicode MS" panose="020B0604020202020204" pitchFamily="34" charset="-128"/>
                <a:cs typeface="Arial Unicode MS" panose="020B0604020202020204" pitchFamily="34" charset="-128"/>
              </a:rPr>
              <a:t>. Το κεφάλι είναι κρυμμένο κάτω από το πρώτο μεταμερές του κορμού</a:t>
            </a:r>
            <a:r>
              <a:rPr lang="el-GR" altLang="el-GR" sz="1400">
                <a:solidFill>
                  <a:srgbClr val="000000"/>
                </a:solidFill>
                <a:latin typeface="Century Gothic" panose="020B0502020202020204" pitchFamily="34" charset="0"/>
                <a:ea typeface="Arial Unicode MS" panose="020B0604020202020204" pitchFamily="34" charset="-128"/>
                <a:cs typeface="Arial Unicode MS" panose="020B0604020202020204" pitchFamily="34" charset="-128"/>
              </a:rPr>
              <a:t>. </a:t>
            </a:r>
            <a:endParaRPr lang="el-GR" altLang="el-GR" sz="1400">
              <a:latin typeface="Century Gothic" panose="020B0502020202020204" pitchFamily="34" charset="0"/>
              <a:ea typeface="Arial Unicode MS" panose="020B0604020202020204" pitchFamily="34" charset="-128"/>
              <a:cs typeface="Arial Unicode MS" panose="020B0604020202020204" pitchFamily="34" charset="-128"/>
            </a:endParaRPr>
          </a:p>
        </p:txBody>
      </p:sp>
      <p:sp>
        <p:nvSpPr>
          <p:cNvPr id="7" name="TextBox 5"/>
          <p:cNvSpPr txBox="1"/>
          <p:nvPr/>
        </p:nvSpPr>
        <p:spPr>
          <a:xfrm>
            <a:off x="8027988" y="4870450"/>
            <a:ext cx="341760" cy="276999"/>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3</a:t>
            </a:r>
            <a:r>
              <a:rPr lang="el-GR" sz="1200" dirty="0" smtClean="0">
                <a:latin typeface="+mn-lt"/>
              </a:rPr>
              <a:t>8</a:t>
            </a:r>
            <a:endParaRPr lang="en-US" sz="12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l-GR" altLang="en-US" sz="4000" smtClean="0"/>
              <a:t> Ομοταξία Χειλόποδα</a:t>
            </a:r>
            <a:br>
              <a:rPr lang="el-GR" altLang="en-US" sz="4000" smtClean="0"/>
            </a:br>
            <a:r>
              <a:rPr lang="el-GR" altLang="en-US" sz="4000" smtClean="0"/>
              <a:t>Γεωφιλόμορφα</a:t>
            </a:r>
          </a:p>
        </p:txBody>
      </p:sp>
      <p:pic>
        <p:nvPicPr>
          <p:cNvPr id="8197"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57225" y="2114550"/>
            <a:ext cx="3886200" cy="2019300"/>
          </a:xfrm>
        </p:spPr>
      </p:pic>
      <p:pic>
        <p:nvPicPr>
          <p:cNvPr id="8198" name="Content Placeholder 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67250" y="2677319"/>
            <a:ext cx="3810000" cy="2647950"/>
          </a:xfrm>
        </p:spPr>
      </p:pic>
      <p:sp>
        <p:nvSpPr>
          <p:cNvPr id="5" name="Footer Placeholder 4"/>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819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DD75D613-AC41-4CB2-ADD8-2B221B63F3EC}" type="slidenum">
              <a:rPr lang="el-GR" altLang="en-US" sz="1200">
                <a:solidFill>
                  <a:srgbClr val="898989"/>
                </a:solidFill>
                <a:cs typeface="Arial" panose="020B0604020202020204" pitchFamily="34" charset="0"/>
              </a:rPr>
              <a:pPr>
                <a:lnSpc>
                  <a:spcPct val="100000"/>
                </a:lnSpc>
                <a:spcBef>
                  <a:spcPct val="0"/>
                </a:spcBef>
                <a:buFontTx/>
                <a:buNone/>
              </a:pPr>
              <a:t>3</a:t>
            </a:fld>
            <a:endParaRPr lang="el-GR" altLang="en-US" sz="1200">
              <a:solidFill>
                <a:srgbClr val="898989"/>
              </a:solidFill>
              <a:cs typeface="Arial" panose="020B0604020202020204" pitchFamily="34" charset="0"/>
            </a:endParaRPr>
          </a:p>
        </p:txBody>
      </p:sp>
      <p:sp>
        <p:nvSpPr>
          <p:cNvPr id="8" name="TextBox 5"/>
          <p:cNvSpPr txBox="1"/>
          <p:nvPr/>
        </p:nvSpPr>
        <p:spPr>
          <a:xfrm>
            <a:off x="4237038" y="3775075"/>
            <a:ext cx="263525" cy="276225"/>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3</a:t>
            </a:r>
            <a:endParaRPr lang="en-US" sz="1200" dirty="0">
              <a:latin typeface="+mn-lt"/>
            </a:endParaRPr>
          </a:p>
        </p:txBody>
      </p:sp>
      <p:sp>
        <p:nvSpPr>
          <p:cNvPr id="9" name="TextBox 5"/>
          <p:cNvSpPr txBox="1"/>
          <p:nvPr/>
        </p:nvSpPr>
        <p:spPr>
          <a:xfrm>
            <a:off x="8124825" y="4945063"/>
            <a:ext cx="263525" cy="276225"/>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solidFill>
                  <a:schemeClr val="bg1"/>
                </a:solidFill>
                <a:latin typeface="+mn-lt"/>
              </a:rPr>
              <a:t>4</a:t>
            </a:r>
            <a:endParaRPr lang="en-US" sz="1200" dirty="0">
              <a:solidFill>
                <a:schemeClr val="bg1"/>
              </a:solidFill>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l-GR" altLang="en-US" sz="4000" smtClean="0"/>
              <a:t>Εξωτερική Μορφολογία Διπλοπόδου 5/</a:t>
            </a:r>
            <a:r>
              <a:rPr lang="en-US" altLang="en-US" sz="4000" smtClean="0"/>
              <a:t>16</a:t>
            </a:r>
            <a:endParaRPr lang="el-GR" altLang="en-US" sz="4000" smtClean="0"/>
          </a:p>
        </p:txBody>
      </p:sp>
      <p:pic>
        <p:nvPicPr>
          <p:cNvPr id="63493"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81088" y="1635125"/>
            <a:ext cx="6981825" cy="4011613"/>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634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54D3066C-233A-44E4-BD4F-F9C6DBDB3B6C}" type="slidenum">
              <a:rPr lang="el-GR" altLang="en-US" sz="1200">
                <a:solidFill>
                  <a:srgbClr val="898989"/>
                </a:solidFill>
                <a:cs typeface="Arial" panose="020B0604020202020204" pitchFamily="34" charset="0"/>
              </a:rPr>
              <a:pPr>
                <a:lnSpc>
                  <a:spcPct val="100000"/>
                </a:lnSpc>
                <a:spcBef>
                  <a:spcPct val="0"/>
                </a:spcBef>
                <a:buFontTx/>
                <a:buNone/>
              </a:pPr>
              <a:t>30</a:t>
            </a:fld>
            <a:endParaRPr lang="el-GR" altLang="en-US" sz="1200">
              <a:solidFill>
                <a:srgbClr val="898989"/>
              </a:solidFill>
              <a:cs typeface="Arial" panose="020B0604020202020204" pitchFamily="34" charset="0"/>
            </a:endParaRPr>
          </a:p>
        </p:txBody>
      </p:sp>
      <p:sp>
        <p:nvSpPr>
          <p:cNvPr id="63494" name="Rectangle 3"/>
          <p:cNvSpPr>
            <a:spLocks noChangeArrowheads="1"/>
          </p:cNvSpPr>
          <p:nvPr/>
        </p:nvSpPr>
        <p:spPr bwMode="auto">
          <a:xfrm>
            <a:off x="439738" y="5732463"/>
            <a:ext cx="826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gn="ctr" eaLnBrk="1" hangingPunct="1">
              <a:lnSpc>
                <a:spcPct val="100000"/>
              </a:lnSpc>
              <a:spcBef>
                <a:spcPct val="0"/>
              </a:spcBef>
              <a:buFontTx/>
              <a:buNone/>
            </a:pPr>
            <a:r>
              <a:rPr lang="el-GR" altLang="el-GR" sz="1400">
                <a:latin typeface="Century Gothic" panose="020B0502020202020204" pitchFamily="34" charset="0"/>
              </a:rPr>
              <a:t>Κοιλιακή όψη του κεφαλιού και του πρόσθιου τμήματος του κορμού. Τα πόδια έχουν αφαιρεθεί από τον δακτύλιο 6 για να φανούν τα δύο αποδήματα των στιγμάτων</a:t>
            </a:r>
            <a:r>
              <a:rPr lang="el-GR" altLang="el-GR" sz="1400">
                <a:latin typeface="Century Gothic" panose="020B0502020202020204" pitchFamily="34" charset="0"/>
                <a:ea typeface="Arial Unicode MS" panose="020B0604020202020204" pitchFamily="34" charset="-128"/>
                <a:cs typeface="Arial Unicode MS" panose="020B0604020202020204" pitchFamily="34" charset="-128"/>
              </a:rPr>
              <a:t>. </a:t>
            </a:r>
          </a:p>
        </p:txBody>
      </p:sp>
      <p:sp>
        <p:nvSpPr>
          <p:cNvPr id="7" name="TextBox 5"/>
          <p:cNvSpPr txBox="1"/>
          <p:nvPr/>
        </p:nvSpPr>
        <p:spPr>
          <a:xfrm>
            <a:off x="7615238" y="5297488"/>
            <a:ext cx="341760" cy="276999"/>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l-GR" sz="1200" dirty="0" smtClean="0">
                <a:latin typeface="+mn-lt"/>
              </a:rPr>
              <a:t>39</a:t>
            </a:r>
            <a:endParaRPr lang="en-US" sz="1200" dirty="0">
              <a:latin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l-GR" altLang="en-US" sz="4000" smtClean="0"/>
              <a:t>Εξωτερική Μορφολογία Διπλοπόδου 6/</a:t>
            </a:r>
            <a:r>
              <a:rPr lang="en-US" altLang="en-US" sz="4000" smtClean="0"/>
              <a:t>16</a:t>
            </a:r>
            <a:endParaRPr lang="el-GR" altLang="en-US" sz="4000" smtClean="0"/>
          </a:p>
        </p:txBody>
      </p:sp>
      <p:pic>
        <p:nvPicPr>
          <p:cNvPr id="65541"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79513" y="1790700"/>
            <a:ext cx="6784975" cy="3932238"/>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6554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312767DF-DB5E-4A2E-B525-D559BF56B8A8}" type="slidenum">
              <a:rPr lang="el-GR" altLang="en-US" sz="1200">
                <a:solidFill>
                  <a:srgbClr val="898989"/>
                </a:solidFill>
                <a:cs typeface="Arial" panose="020B0604020202020204" pitchFamily="34" charset="0"/>
              </a:rPr>
              <a:pPr>
                <a:lnSpc>
                  <a:spcPct val="100000"/>
                </a:lnSpc>
                <a:spcBef>
                  <a:spcPct val="0"/>
                </a:spcBef>
                <a:buFontTx/>
                <a:buNone/>
              </a:pPr>
              <a:t>31</a:t>
            </a:fld>
            <a:endParaRPr lang="el-GR" altLang="en-US" sz="1200">
              <a:solidFill>
                <a:srgbClr val="898989"/>
              </a:solidFill>
              <a:cs typeface="Arial" panose="020B0604020202020204" pitchFamily="34" charset="0"/>
            </a:endParaRPr>
          </a:p>
        </p:txBody>
      </p:sp>
      <p:sp>
        <p:nvSpPr>
          <p:cNvPr id="65542" name="Rectangle 3"/>
          <p:cNvSpPr>
            <a:spLocks noChangeArrowheads="1"/>
          </p:cNvSpPr>
          <p:nvPr/>
        </p:nvSpPr>
        <p:spPr bwMode="auto">
          <a:xfrm>
            <a:off x="3086100" y="5818188"/>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gn="ctr" eaLnBrk="1" hangingPunct="1">
              <a:lnSpc>
                <a:spcPct val="100000"/>
              </a:lnSpc>
              <a:spcBef>
                <a:spcPct val="0"/>
              </a:spcBef>
              <a:buFontTx/>
              <a:buNone/>
            </a:pPr>
            <a:r>
              <a:rPr lang="el-GR" altLang="el-GR" sz="1400">
                <a:latin typeface="Century Gothic" panose="020B0502020202020204" pitchFamily="34" charset="0"/>
              </a:rPr>
              <a:t>Αριστερή όψη του κεφαλιού</a:t>
            </a:r>
          </a:p>
        </p:txBody>
      </p:sp>
      <p:sp>
        <p:nvSpPr>
          <p:cNvPr id="7" name="TextBox 5"/>
          <p:cNvSpPr txBox="1"/>
          <p:nvPr/>
        </p:nvSpPr>
        <p:spPr>
          <a:xfrm>
            <a:off x="7524750" y="5354638"/>
            <a:ext cx="341760" cy="276999"/>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4</a:t>
            </a:r>
            <a:r>
              <a:rPr lang="el-GR" sz="1200" dirty="0" smtClean="0">
                <a:latin typeface="+mn-lt"/>
              </a:rPr>
              <a:t>0</a:t>
            </a:r>
            <a:endParaRPr lang="en-US" sz="1200" dirty="0">
              <a:latin typeface="+mn-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l-GR" altLang="en-US" sz="4000" smtClean="0"/>
              <a:t>Εξωτερική Μορφολογία Διπλοπόδου 7/</a:t>
            </a:r>
            <a:r>
              <a:rPr lang="en-US" altLang="en-US" sz="4000" smtClean="0"/>
              <a:t>16</a:t>
            </a:r>
            <a:endParaRPr lang="el-GR" altLang="en-US" sz="4000" smtClean="0"/>
          </a:p>
        </p:txBody>
      </p:sp>
      <p:pic>
        <p:nvPicPr>
          <p:cNvPr id="67589"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04913" y="1690688"/>
            <a:ext cx="6751637" cy="4127500"/>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675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CD146660-55FD-4EDE-8B71-CFAD466F648B}" type="slidenum">
              <a:rPr lang="el-GR" altLang="en-US" sz="1200">
                <a:solidFill>
                  <a:srgbClr val="898989"/>
                </a:solidFill>
                <a:cs typeface="Arial" panose="020B0604020202020204" pitchFamily="34" charset="0"/>
              </a:rPr>
              <a:pPr>
                <a:lnSpc>
                  <a:spcPct val="100000"/>
                </a:lnSpc>
                <a:spcBef>
                  <a:spcPct val="0"/>
                </a:spcBef>
                <a:buFontTx/>
                <a:buNone/>
              </a:pPr>
              <a:t>32</a:t>
            </a:fld>
            <a:endParaRPr lang="el-GR" altLang="en-US" sz="1200">
              <a:solidFill>
                <a:srgbClr val="898989"/>
              </a:solidFill>
              <a:cs typeface="Arial" panose="020B0604020202020204" pitchFamily="34" charset="0"/>
            </a:endParaRPr>
          </a:p>
        </p:txBody>
      </p:sp>
      <p:sp>
        <p:nvSpPr>
          <p:cNvPr id="67590" name="Rectangle 3"/>
          <p:cNvSpPr>
            <a:spLocks noChangeArrowheads="1"/>
          </p:cNvSpPr>
          <p:nvPr/>
        </p:nvSpPr>
        <p:spPr bwMode="auto">
          <a:xfrm>
            <a:off x="2941638" y="5916613"/>
            <a:ext cx="327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gn="ctr" eaLnBrk="1" hangingPunct="1">
              <a:lnSpc>
                <a:spcPct val="100000"/>
              </a:lnSpc>
              <a:spcBef>
                <a:spcPct val="0"/>
              </a:spcBef>
              <a:buFontTx/>
              <a:buNone/>
            </a:pPr>
            <a:r>
              <a:rPr lang="el-GR" altLang="el-GR" sz="1400">
                <a:latin typeface="Century Gothic" panose="020B0502020202020204" pitchFamily="34" charset="0"/>
              </a:rPr>
              <a:t>Πρόσθια όψη του κεφαλιού</a:t>
            </a:r>
          </a:p>
        </p:txBody>
      </p:sp>
      <p:sp>
        <p:nvSpPr>
          <p:cNvPr id="7" name="TextBox 5"/>
          <p:cNvSpPr txBox="1"/>
          <p:nvPr/>
        </p:nvSpPr>
        <p:spPr>
          <a:xfrm>
            <a:off x="7524750" y="5451475"/>
            <a:ext cx="341760" cy="276999"/>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4</a:t>
            </a:r>
            <a:r>
              <a:rPr lang="el-GR" sz="1200" dirty="0" smtClean="0">
                <a:latin typeface="+mn-lt"/>
              </a:rPr>
              <a:t>1</a:t>
            </a:r>
            <a:endParaRPr lang="en-US" sz="1200" dirty="0">
              <a:latin typeface="+mn-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l-GR" altLang="en-US" sz="4000" smtClean="0"/>
              <a:t>Εξωτερική Μορφολογία Διπλοπόδου 8/</a:t>
            </a:r>
            <a:r>
              <a:rPr lang="en-US" altLang="en-US" sz="4000" smtClean="0"/>
              <a:t>16</a:t>
            </a:r>
            <a:endParaRPr lang="el-GR" altLang="en-US" sz="4000" smtClean="0"/>
          </a:p>
        </p:txBody>
      </p:sp>
      <p:pic>
        <p:nvPicPr>
          <p:cNvPr id="6963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55763" y="1690688"/>
            <a:ext cx="5849937" cy="4203700"/>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696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5F258ABF-DCDF-4736-BC14-C10502700EB9}" type="slidenum">
              <a:rPr lang="el-GR" altLang="en-US" sz="1200">
                <a:solidFill>
                  <a:srgbClr val="898989"/>
                </a:solidFill>
                <a:cs typeface="Arial" panose="020B0604020202020204" pitchFamily="34" charset="0"/>
              </a:rPr>
              <a:pPr>
                <a:lnSpc>
                  <a:spcPct val="100000"/>
                </a:lnSpc>
                <a:spcBef>
                  <a:spcPct val="0"/>
                </a:spcBef>
                <a:buFontTx/>
                <a:buNone/>
              </a:pPr>
              <a:t>33</a:t>
            </a:fld>
            <a:endParaRPr lang="el-GR" altLang="en-US" sz="1200">
              <a:solidFill>
                <a:srgbClr val="898989"/>
              </a:solidFill>
              <a:cs typeface="Arial" panose="020B0604020202020204" pitchFamily="34" charset="0"/>
            </a:endParaRPr>
          </a:p>
        </p:txBody>
      </p:sp>
      <p:sp>
        <p:nvSpPr>
          <p:cNvPr id="69638" name="Rectangle 3"/>
          <p:cNvSpPr>
            <a:spLocks noChangeArrowheads="1"/>
          </p:cNvSpPr>
          <p:nvPr/>
        </p:nvSpPr>
        <p:spPr bwMode="auto">
          <a:xfrm>
            <a:off x="1308100" y="5970588"/>
            <a:ext cx="652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gn="ctr" eaLnBrk="1" hangingPunct="1">
              <a:lnSpc>
                <a:spcPct val="100000"/>
              </a:lnSpc>
              <a:spcBef>
                <a:spcPct val="0"/>
              </a:spcBef>
              <a:buFontTx/>
              <a:buNone/>
            </a:pPr>
            <a:r>
              <a:rPr lang="el-GR" altLang="el-GR" sz="1400">
                <a:latin typeface="Century Gothic" panose="020B0502020202020204" pitchFamily="34" charset="0"/>
              </a:rPr>
              <a:t>Οπισθο-κοιλιακή όψη του γναθοχειλάριου.</a:t>
            </a:r>
            <a:r>
              <a:rPr lang="el-GR" altLang="el-GR" sz="1400">
                <a:latin typeface="Century Gothic" panose="020B0502020202020204" pitchFamily="34" charset="0"/>
                <a:cs typeface="Arial" panose="020B0604020202020204" pitchFamily="34" charset="0"/>
              </a:rPr>
              <a:t> </a:t>
            </a:r>
          </a:p>
        </p:txBody>
      </p:sp>
      <p:sp>
        <p:nvSpPr>
          <p:cNvPr id="7" name="TextBox 5"/>
          <p:cNvSpPr txBox="1"/>
          <p:nvPr/>
        </p:nvSpPr>
        <p:spPr>
          <a:xfrm>
            <a:off x="7092950" y="5581650"/>
            <a:ext cx="341760" cy="276999"/>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4</a:t>
            </a:r>
            <a:r>
              <a:rPr lang="el-GR" sz="1200" dirty="0" smtClean="0">
                <a:latin typeface="+mn-lt"/>
              </a:rPr>
              <a:t>2</a:t>
            </a:r>
            <a:endParaRPr lang="en-US" sz="1200" dirty="0">
              <a:latin typeface="+mn-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l-GR" altLang="en-US" sz="4000" smtClean="0"/>
              <a:t>Εξωτερική Μορφολογία Διπλοπόδου 9/</a:t>
            </a:r>
            <a:r>
              <a:rPr lang="en-US" altLang="en-US" sz="4000" smtClean="0"/>
              <a:t>16</a:t>
            </a:r>
            <a:endParaRPr lang="el-GR" altLang="en-US" sz="4000" smtClean="0"/>
          </a:p>
        </p:txBody>
      </p:sp>
      <p:pic>
        <p:nvPicPr>
          <p:cNvPr id="71685"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98625" y="1690688"/>
            <a:ext cx="5746750" cy="3962400"/>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7168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3E203DEF-5B45-4E10-83B4-7F3C2B8A285E}" type="slidenum">
              <a:rPr lang="el-GR" altLang="en-US" sz="1200">
                <a:solidFill>
                  <a:srgbClr val="898989"/>
                </a:solidFill>
                <a:cs typeface="Arial" panose="020B0604020202020204" pitchFamily="34" charset="0"/>
              </a:rPr>
              <a:pPr>
                <a:lnSpc>
                  <a:spcPct val="100000"/>
                </a:lnSpc>
                <a:spcBef>
                  <a:spcPct val="0"/>
                </a:spcBef>
                <a:buFontTx/>
                <a:buNone/>
              </a:pPr>
              <a:t>34</a:t>
            </a:fld>
            <a:endParaRPr lang="el-GR" altLang="en-US" sz="1200">
              <a:solidFill>
                <a:srgbClr val="898989"/>
              </a:solidFill>
              <a:cs typeface="Arial" panose="020B0604020202020204" pitchFamily="34" charset="0"/>
            </a:endParaRPr>
          </a:p>
        </p:txBody>
      </p:sp>
      <p:sp>
        <p:nvSpPr>
          <p:cNvPr id="71686" name="Rectangle 3"/>
          <p:cNvSpPr>
            <a:spLocks noChangeArrowheads="1"/>
          </p:cNvSpPr>
          <p:nvPr/>
        </p:nvSpPr>
        <p:spPr bwMode="auto">
          <a:xfrm>
            <a:off x="1198563" y="5743575"/>
            <a:ext cx="68294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gn="ctr" eaLnBrk="1" hangingPunct="1">
              <a:lnSpc>
                <a:spcPct val="100000"/>
              </a:lnSpc>
              <a:spcBef>
                <a:spcPct val="0"/>
              </a:spcBef>
              <a:buFontTx/>
              <a:buNone/>
            </a:pPr>
            <a:r>
              <a:rPr lang="el-GR" altLang="el-GR" sz="1400">
                <a:latin typeface="Century Gothic" panose="020B0502020202020204" pitchFamily="34" charset="0"/>
              </a:rPr>
              <a:t>Η δεξιά άνω γνάθος σε κοιλιακή όψη έχοντας αφαιρέσει το γναθοχειλάριο και την αριστερή άνω γνάθο</a:t>
            </a:r>
          </a:p>
        </p:txBody>
      </p:sp>
      <p:sp>
        <p:nvSpPr>
          <p:cNvPr id="7" name="TextBox 5"/>
          <p:cNvSpPr txBox="1"/>
          <p:nvPr/>
        </p:nvSpPr>
        <p:spPr>
          <a:xfrm>
            <a:off x="7019925" y="5311775"/>
            <a:ext cx="341760" cy="276999"/>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4</a:t>
            </a:r>
            <a:r>
              <a:rPr lang="el-GR" sz="1200" dirty="0" smtClean="0">
                <a:latin typeface="+mn-lt"/>
              </a:rPr>
              <a:t>3</a:t>
            </a:r>
            <a:endParaRPr lang="en-US" sz="1200" dirty="0">
              <a:latin typeface="+mn-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l-GR" altLang="en-US" sz="4000" smtClean="0"/>
              <a:t>Εξωτερική Μορφολογία Διπλοπόδου 10/</a:t>
            </a:r>
            <a:r>
              <a:rPr lang="en-US" altLang="en-US" sz="4000" smtClean="0"/>
              <a:t>16</a:t>
            </a:r>
            <a:endParaRPr lang="el-GR" altLang="en-US" sz="4000" smtClean="0"/>
          </a:p>
        </p:txBody>
      </p:sp>
      <p:pic>
        <p:nvPicPr>
          <p:cNvPr id="73733"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04950" y="1690688"/>
            <a:ext cx="6134100" cy="3897312"/>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737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F295266A-0798-4057-AD51-BA9DECBF6E94}" type="slidenum">
              <a:rPr lang="el-GR" altLang="en-US" sz="1200">
                <a:solidFill>
                  <a:srgbClr val="898989"/>
                </a:solidFill>
                <a:cs typeface="Arial" panose="020B0604020202020204" pitchFamily="34" charset="0"/>
              </a:rPr>
              <a:pPr>
                <a:lnSpc>
                  <a:spcPct val="100000"/>
                </a:lnSpc>
                <a:spcBef>
                  <a:spcPct val="0"/>
                </a:spcBef>
                <a:buFontTx/>
                <a:buNone/>
              </a:pPr>
              <a:t>35</a:t>
            </a:fld>
            <a:endParaRPr lang="el-GR" altLang="en-US" sz="1200">
              <a:solidFill>
                <a:srgbClr val="898989"/>
              </a:solidFill>
              <a:cs typeface="Arial" panose="020B0604020202020204" pitchFamily="34" charset="0"/>
            </a:endParaRPr>
          </a:p>
        </p:txBody>
      </p:sp>
      <p:sp>
        <p:nvSpPr>
          <p:cNvPr id="73734" name="Rectangle 3"/>
          <p:cNvSpPr>
            <a:spLocks noChangeArrowheads="1"/>
          </p:cNvSpPr>
          <p:nvPr/>
        </p:nvSpPr>
        <p:spPr bwMode="auto">
          <a:xfrm>
            <a:off x="1427163" y="5713413"/>
            <a:ext cx="6172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gn="ctr" eaLnBrk="1" hangingPunct="1">
              <a:lnSpc>
                <a:spcPct val="100000"/>
              </a:lnSpc>
              <a:spcBef>
                <a:spcPct val="0"/>
              </a:spcBef>
              <a:buFontTx/>
              <a:buNone/>
            </a:pPr>
            <a:r>
              <a:rPr lang="el-GR" altLang="el-GR" sz="1400">
                <a:latin typeface="Century Gothic" panose="020B0502020202020204" pitchFamily="34" charset="0"/>
              </a:rPr>
              <a:t>Πρόσθια όψη ενός διπλομεταμερούς. Το σώμα είναι κυλινδρικό αλλά φαίνεται πεπλατυσμένο λόγω των παρανώτων. </a:t>
            </a:r>
            <a:endParaRPr lang="el-GR" altLang="el-GR" sz="2400">
              <a:latin typeface="Times New Roman" panose="02020603050405020304" pitchFamily="18" charset="0"/>
            </a:endParaRPr>
          </a:p>
        </p:txBody>
      </p:sp>
      <p:sp>
        <p:nvSpPr>
          <p:cNvPr id="7" name="TextBox 5"/>
          <p:cNvSpPr txBox="1"/>
          <p:nvPr/>
        </p:nvSpPr>
        <p:spPr>
          <a:xfrm>
            <a:off x="7229475" y="5235575"/>
            <a:ext cx="341760" cy="276999"/>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l-GR" sz="1200" dirty="0" smtClean="0">
                <a:latin typeface="+mn-lt"/>
              </a:rPr>
              <a:t>4</a:t>
            </a:r>
            <a:r>
              <a:rPr lang="en-US" sz="1200" dirty="0" smtClean="0">
                <a:latin typeface="+mn-lt"/>
              </a:rPr>
              <a:t>4</a:t>
            </a:r>
            <a:endParaRPr lang="en-US" sz="1200" dirty="0">
              <a:latin typeface="+mn-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l-GR" altLang="en-US" sz="4000" smtClean="0"/>
              <a:t>Εξωτερική Μορφολογία Διπλοπόδου 11/</a:t>
            </a:r>
            <a:r>
              <a:rPr lang="en-US" altLang="en-US" sz="4000" smtClean="0"/>
              <a:t>16</a:t>
            </a:r>
            <a:endParaRPr lang="el-GR" altLang="en-US" sz="4000" smtClean="0"/>
          </a:p>
        </p:txBody>
      </p:sp>
      <p:pic>
        <p:nvPicPr>
          <p:cNvPr id="75781"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39863" y="1989138"/>
            <a:ext cx="6264275" cy="3097212"/>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757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CD9335F9-1764-43A6-9C9E-BB6FFB6EBBE4}" type="slidenum">
              <a:rPr lang="el-GR" altLang="en-US" sz="1200">
                <a:solidFill>
                  <a:srgbClr val="898989"/>
                </a:solidFill>
                <a:cs typeface="Arial" panose="020B0604020202020204" pitchFamily="34" charset="0"/>
              </a:rPr>
              <a:pPr>
                <a:lnSpc>
                  <a:spcPct val="100000"/>
                </a:lnSpc>
                <a:spcBef>
                  <a:spcPct val="0"/>
                </a:spcBef>
                <a:buFontTx/>
                <a:buNone/>
              </a:pPr>
              <a:t>36</a:t>
            </a:fld>
            <a:endParaRPr lang="el-GR" altLang="en-US" sz="1200">
              <a:solidFill>
                <a:srgbClr val="898989"/>
              </a:solidFill>
              <a:cs typeface="Arial" panose="020B0604020202020204" pitchFamily="34" charset="0"/>
            </a:endParaRPr>
          </a:p>
        </p:txBody>
      </p:sp>
      <p:sp>
        <p:nvSpPr>
          <p:cNvPr id="75782" name="Rectangle 3"/>
          <p:cNvSpPr>
            <a:spLocks noChangeArrowheads="1"/>
          </p:cNvSpPr>
          <p:nvPr/>
        </p:nvSpPr>
        <p:spPr bwMode="auto">
          <a:xfrm>
            <a:off x="1790700" y="5203825"/>
            <a:ext cx="5562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gn="ctr" eaLnBrk="1" hangingPunct="1">
              <a:lnSpc>
                <a:spcPct val="100000"/>
              </a:lnSpc>
              <a:spcBef>
                <a:spcPct val="0"/>
              </a:spcBef>
              <a:buFontTx/>
              <a:buNone/>
            </a:pPr>
            <a:r>
              <a:rPr lang="el-GR" altLang="el-GR" sz="1400">
                <a:latin typeface="Century Gothic" panose="020B0502020202020204" pitchFamily="34" charset="0"/>
              </a:rPr>
              <a:t>Κοιλιακή όψη του δεύτερου ζεύγους ποδιών ενός αρσενικού όπου φαίνονται τα πέη</a:t>
            </a:r>
          </a:p>
        </p:txBody>
      </p:sp>
      <p:sp>
        <p:nvSpPr>
          <p:cNvPr id="7" name="TextBox 5"/>
          <p:cNvSpPr txBox="1"/>
          <p:nvPr/>
        </p:nvSpPr>
        <p:spPr>
          <a:xfrm>
            <a:off x="7308850" y="4757738"/>
            <a:ext cx="341760" cy="276999"/>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4</a:t>
            </a:r>
            <a:r>
              <a:rPr lang="el-GR" sz="1200" dirty="0" smtClean="0">
                <a:latin typeface="+mn-lt"/>
              </a:rPr>
              <a:t>5</a:t>
            </a:r>
            <a:endParaRPr lang="en-US" sz="1200" dirty="0">
              <a:latin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l-GR" altLang="en-US" sz="4000" smtClean="0"/>
              <a:t>Εξωτερική Μορφολογία Διπλοπόδου 12/</a:t>
            </a:r>
            <a:r>
              <a:rPr lang="en-US" altLang="en-US" sz="4000" smtClean="0"/>
              <a:t>16</a:t>
            </a:r>
            <a:endParaRPr lang="el-GR" altLang="en-US" sz="4000" smtClean="0"/>
          </a:p>
        </p:txBody>
      </p:sp>
      <p:pic>
        <p:nvPicPr>
          <p:cNvPr id="77829"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52550" y="1690688"/>
            <a:ext cx="6438900" cy="3732212"/>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778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534D10FD-3C29-44D3-8AFA-0C5679336057}" type="slidenum">
              <a:rPr lang="el-GR" altLang="en-US" sz="1200">
                <a:solidFill>
                  <a:srgbClr val="898989"/>
                </a:solidFill>
                <a:cs typeface="Arial" panose="020B0604020202020204" pitchFamily="34" charset="0"/>
              </a:rPr>
              <a:pPr>
                <a:lnSpc>
                  <a:spcPct val="100000"/>
                </a:lnSpc>
                <a:spcBef>
                  <a:spcPct val="0"/>
                </a:spcBef>
                <a:buFontTx/>
                <a:buNone/>
              </a:pPr>
              <a:t>37</a:t>
            </a:fld>
            <a:endParaRPr lang="el-GR" altLang="en-US" sz="1200">
              <a:solidFill>
                <a:srgbClr val="898989"/>
              </a:solidFill>
              <a:cs typeface="Arial" panose="020B0604020202020204" pitchFamily="34" charset="0"/>
            </a:endParaRPr>
          </a:p>
        </p:txBody>
      </p:sp>
      <p:sp>
        <p:nvSpPr>
          <p:cNvPr id="77830" name="Rectangle 3"/>
          <p:cNvSpPr>
            <a:spLocks noChangeArrowheads="1"/>
          </p:cNvSpPr>
          <p:nvPr/>
        </p:nvSpPr>
        <p:spPr bwMode="auto">
          <a:xfrm>
            <a:off x="1090613" y="5465763"/>
            <a:ext cx="7010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gn="ctr" eaLnBrk="1" hangingPunct="1">
              <a:lnSpc>
                <a:spcPct val="100000"/>
              </a:lnSpc>
              <a:spcBef>
                <a:spcPct val="0"/>
              </a:spcBef>
              <a:buFontTx/>
              <a:buNone/>
            </a:pPr>
            <a:r>
              <a:rPr lang="el-GR" altLang="el-GR" sz="1400">
                <a:latin typeface="Century Gothic" panose="020B0502020202020204" pitchFamily="34" charset="0"/>
              </a:rPr>
              <a:t>Ράχη του δακτυλίου 10 ο οποίος έχει αποσπασθεί από τους γειτονικούς δακτυλίους ώστε να φανεί ο προζωνίτης</a:t>
            </a:r>
          </a:p>
        </p:txBody>
      </p:sp>
      <p:sp>
        <p:nvSpPr>
          <p:cNvPr id="7" name="TextBox 5"/>
          <p:cNvSpPr txBox="1"/>
          <p:nvPr/>
        </p:nvSpPr>
        <p:spPr>
          <a:xfrm>
            <a:off x="7380288" y="5057775"/>
            <a:ext cx="341760" cy="276999"/>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l-GR" sz="1200" dirty="0" smtClean="0">
                <a:latin typeface="+mn-lt"/>
              </a:rPr>
              <a:t>46</a:t>
            </a:r>
            <a:endParaRPr lang="en-US" sz="1200" dirty="0">
              <a:latin typeface="+mn-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l-GR" altLang="en-US" sz="4000" smtClean="0"/>
              <a:t>Εξωτερική Μορφολογία Διπλοπόδου 13/</a:t>
            </a:r>
            <a:r>
              <a:rPr lang="en-US" altLang="en-US" sz="4000" smtClean="0"/>
              <a:t>16</a:t>
            </a:r>
            <a:endParaRPr lang="el-GR" altLang="en-US" sz="4000" smtClean="0"/>
          </a:p>
        </p:txBody>
      </p:sp>
      <p:pic>
        <p:nvPicPr>
          <p:cNvPr id="7987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98600" y="1766888"/>
            <a:ext cx="6194425" cy="3622675"/>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798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0C35C11D-06ED-4F3D-AD0C-89AB0274DE75}" type="slidenum">
              <a:rPr lang="el-GR" altLang="en-US" sz="1200">
                <a:solidFill>
                  <a:srgbClr val="898989"/>
                </a:solidFill>
                <a:cs typeface="Arial" panose="020B0604020202020204" pitchFamily="34" charset="0"/>
              </a:rPr>
              <a:pPr>
                <a:lnSpc>
                  <a:spcPct val="100000"/>
                </a:lnSpc>
                <a:spcBef>
                  <a:spcPct val="0"/>
                </a:spcBef>
                <a:buFontTx/>
                <a:buNone/>
              </a:pPr>
              <a:t>38</a:t>
            </a:fld>
            <a:endParaRPr lang="el-GR" altLang="en-US" sz="1200">
              <a:solidFill>
                <a:srgbClr val="898989"/>
              </a:solidFill>
              <a:cs typeface="Arial" panose="020B0604020202020204" pitchFamily="34" charset="0"/>
            </a:endParaRPr>
          </a:p>
        </p:txBody>
      </p:sp>
      <p:sp>
        <p:nvSpPr>
          <p:cNvPr id="79878" name="Rectangle 3"/>
          <p:cNvSpPr>
            <a:spLocks noChangeArrowheads="1"/>
          </p:cNvSpPr>
          <p:nvPr/>
        </p:nvSpPr>
        <p:spPr bwMode="auto">
          <a:xfrm>
            <a:off x="865188" y="5483225"/>
            <a:ext cx="74596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gn="ctr" eaLnBrk="1" hangingPunct="1">
              <a:lnSpc>
                <a:spcPct val="100000"/>
              </a:lnSpc>
              <a:spcBef>
                <a:spcPct val="0"/>
              </a:spcBef>
              <a:buFontTx/>
              <a:buNone/>
            </a:pPr>
            <a:r>
              <a:rPr lang="el-GR" altLang="el-GR" sz="1400">
                <a:latin typeface="Century Gothic" panose="020B0502020202020204" pitchFamily="34" charset="0"/>
              </a:rPr>
              <a:t>Κοιλιακή όψη του δακτυλίου 10 ο οποίος έχει αποσπασθεί από τους γειτονικούς δακτυλίους ώστε να φανεί ο προζωνίτης. Τα πόδια έχουν αφαιρεθεί</a:t>
            </a:r>
          </a:p>
        </p:txBody>
      </p:sp>
      <p:sp>
        <p:nvSpPr>
          <p:cNvPr id="7" name="TextBox 5"/>
          <p:cNvSpPr txBox="1"/>
          <p:nvPr/>
        </p:nvSpPr>
        <p:spPr>
          <a:xfrm>
            <a:off x="7235825" y="5030788"/>
            <a:ext cx="341760" cy="276999"/>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4</a:t>
            </a:r>
            <a:r>
              <a:rPr lang="el-GR" sz="1200" dirty="0" smtClean="0">
                <a:latin typeface="+mn-lt"/>
              </a:rPr>
              <a:t>7</a:t>
            </a:r>
            <a:endParaRPr lang="en-US" sz="1200" dirty="0">
              <a:latin typeface="+mn-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l-GR" altLang="en-US" sz="4000" smtClean="0"/>
              <a:t>Εξωτερική Μορφολογία Διπλοπόδου 14/</a:t>
            </a:r>
            <a:r>
              <a:rPr lang="en-US" altLang="en-US" sz="4000" smtClean="0"/>
              <a:t>16</a:t>
            </a:r>
            <a:endParaRPr lang="el-GR" altLang="en-US" sz="4000" smtClean="0"/>
          </a:p>
        </p:txBody>
      </p:sp>
      <p:pic>
        <p:nvPicPr>
          <p:cNvPr id="8192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49425" y="2033588"/>
            <a:ext cx="5645150" cy="2847975"/>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8192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B324125F-7BAD-4E9E-B557-4BB67DD06C9E}" type="slidenum">
              <a:rPr lang="el-GR" altLang="en-US" sz="1200">
                <a:solidFill>
                  <a:srgbClr val="898989"/>
                </a:solidFill>
                <a:cs typeface="Arial" panose="020B0604020202020204" pitchFamily="34" charset="0"/>
              </a:rPr>
              <a:pPr>
                <a:lnSpc>
                  <a:spcPct val="100000"/>
                </a:lnSpc>
                <a:spcBef>
                  <a:spcPct val="0"/>
                </a:spcBef>
                <a:buFontTx/>
                <a:buNone/>
              </a:pPr>
              <a:t>39</a:t>
            </a:fld>
            <a:endParaRPr lang="el-GR" altLang="en-US" sz="1200">
              <a:solidFill>
                <a:srgbClr val="898989"/>
              </a:solidFill>
              <a:cs typeface="Arial" panose="020B0604020202020204" pitchFamily="34" charset="0"/>
            </a:endParaRPr>
          </a:p>
        </p:txBody>
      </p:sp>
      <p:sp>
        <p:nvSpPr>
          <p:cNvPr id="81926" name="Rectangle 3"/>
          <p:cNvSpPr>
            <a:spLocks noChangeArrowheads="1"/>
          </p:cNvSpPr>
          <p:nvPr/>
        </p:nvSpPr>
        <p:spPr bwMode="auto">
          <a:xfrm>
            <a:off x="1246188" y="5070475"/>
            <a:ext cx="678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gn="ctr" eaLnBrk="1" hangingPunct="1">
              <a:lnSpc>
                <a:spcPct val="100000"/>
              </a:lnSpc>
              <a:spcBef>
                <a:spcPct val="0"/>
              </a:spcBef>
              <a:buFontTx/>
              <a:buNone/>
            </a:pPr>
            <a:r>
              <a:rPr lang="el-GR" altLang="el-GR" sz="1400">
                <a:latin typeface="Century Gothic" panose="020B0502020202020204" pitchFamily="34" charset="0"/>
              </a:rPr>
              <a:t>Ένα τυπικό πόδι, το πρόσθιο αριστερό πόδι του διπλομεταμερούς 6</a:t>
            </a:r>
            <a:endParaRPr lang="el-GR" altLang="el-GR" sz="2400">
              <a:latin typeface="Times New Roman" panose="02020603050405020304" pitchFamily="18" charset="0"/>
            </a:endParaRPr>
          </a:p>
        </p:txBody>
      </p:sp>
      <p:sp>
        <p:nvSpPr>
          <p:cNvPr id="7" name="TextBox 5"/>
          <p:cNvSpPr txBox="1"/>
          <p:nvPr/>
        </p:nvSpPr>
        <p:spPr>
          <a:xfrm>
            <a:off x="7032625" y="4605338"/>
            <a:ext cx="341760" cy="276999"/>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4</a:t>
            </a:r>
            <a:r>
              <a:rPr lang="el-GR" sz="1200" dirty="0" smtClean="0">
                <a:latin typeface="+mn-lt"/>
              </a:rPr>
              <a:t>8</a:t>
            </a:r>
            <a:endParaRPr lang="en-US" sz="1200"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l-GR" altLang="en-US" sz="4000" smtClean="0"/>
              <a:t> Ομοταξία Χειλόποδα</a:t>
            </a:r>
            <a:br>
              <a:rPr lang="el-GR" altLang="en-US" sz="4000" smtClean="0"/>
            </a:br>
            <a:r>
              <a:rPr lang="el-GR" altLang="en-US" sz="4000" smtClean="0"/>
              <a:t>Σκολοπενδρόμορφα</a:t>
            </a:r>
          </a:p>
        </p:txBody>
      </p:sp>
      <p:pic>
        <p:nvPicPr>
          <p:cNvPr id="10245"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08000" y="1844675"/>
            <a:ext cx="4530725" cy="3397250"/>
          </a:xfrm>
        </p:spPr>
      </p:pic>
      <p:sp>
        <p:nvSpPr>
          <p:cNvPr id="5" name="Footer Placeholder 4"/>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1024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02766FDF-22AF-4B4A-9477-208B6ADD416E}" type="slidenum">
              <a:rPr lang="el-GR" altLang="en-US" sz="1200">
                <a:solidFill>
                  <a:srgbClr val="898989"/>
                </a:solidFill>
                <a:cs typeface="Arial" panose="020B0604020202020204" pitchFamily="34" charset="0"/>
              </a:rPr>
              <a:pPr>
                <a:lnSpc>
                  <a:spcPct val="100000"/>
                </a:lnSpc>
                <a:spcBef>
                  <a:spcPct val="0"/>
                </a:spcBef>
                <a:buFontTx/>
                <a:buNone/>
              </a:pPr>
              <a:t>4</a:t>
            </a:fld>
            <a:endParaRPr lang="el-GR" altLang="en-US" sz="1200">
              <a:solidFill>
                <a:srgbClr val="898989"/>
              </a:solidFill>
              <a:cs typeface="Arial" panose="020B0604020202020204" pitchFamily="34" charset="0"/>
            </a:endParaRPr>
          </a:p>
        </p:txBody>
      </p:sp>
      <p:sp>
        <p:nvSpPr>
          <p:cNvPr id="8" name="TextBox 5"/>
          <p:cNvSpPr txBox="1"/>
          <p:nvPr/>
        </p:nvSpPr>
        <p:spPr>
          <a:xfrm>
            <a:off x="4740275" y="4945063"/>
            <a:ext cx="263525" cy="277812"/>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solidFill>
                  <a:schemeClr val="bg1"/>
                </a:solidFill>
                <a:latin typeface="+mn-lt"/>
              </a:rPr>
              <a:t>5</a:t>
            </a:r>
            <a:endParaRPr lang="en-US" sz="1200" dirty="0">
              <a:solidFill>
                <a:schemeClr val="bg1"/>
              </a:solidFill>
              <a:latin typeface="+mn-lt"/>
            </a:endParaRPr>
          </a:p>
        </p:txBody>
      </p:sp>
      <p:pic>
        <p:nvPicPr>
          <p:cNvPr id="10247" name="Picture 10" descr="Scolopendra morsit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24450" y="-24664988"/>
            <a:ext cx="619125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2" descr="Scolopendra morsit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24450" y="-24664988"/>
            <a:ext cx="619125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4" descr="Scolopendra morsit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24450" y="-24664988"/>
            <a:ext cx="619125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6" descr="Megarian (Mediterranean) Banded Centipede - Scolopendra cingulata&#10;This amazing centipede is Scolopendra cingulata (Scolopendromorpha - Scolopendridae), the commonest scolopendromorph species in the Mediterranean area.&#10;It is a relatively large centipede growing up to 12&amp;#160;cm in body length. The body is flattened and comprised of many segments, each with a pair of legs. The posterior legs are spiny to ward off predators, while the anterior legs have been modified into maxillipeds that bite and include venom glands.&#10;Like most centipedes, Scolopendra cingulata has adapted to being primarily a nocturnal organism. It is carnivorous and preys on any organism smaller than it. If threatened it will not hesitate to administer its toxic bite to the organism causing the disturbance before fleeing. &#10;The venom is extremely toxic to prey and causes paralysis or death. Although this venom is not fatal to humans, unless the victim suffers an allergic reaction, S. cingulata venom will cause painful symptoms in the bite region. These symptoms include severe pain, redness and swelling of the bite region, itching, and possible headaches. &#10;References: [1] - [2] - [3]&#10;Photo credit: ©Adam Gor | Locality: Csákberény, Fejér, Hungary (20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2492375"/>
            <a:ext cx="3071813"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13 - Ορθογώνιο"/>
          <p:cNvSpPr>
            <a:spLocks noChangeArrowheads="1"/>
          </p:cNvSpPr>
          <p:nvPr/>
        </p:nvSpPr>
        <p:spPr bwMode="auto">
          <a:xfrm>
            <a:off x="8148638" y="4865688"/>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lnSpc>
                <a:spcPct val="100000"/>
              </a:lnSpc>
              <a:spcBef>
                <a:spcPct val="0"/>
              </a:spcBef>
              <a:buFontTx/>
              <a:buNone/>
            </a:pPr>
            <a:r>
              <a:rPr lang="en-US" altLang="en-US" sz="1200">
                <a:solidFill>
                  <a:schemeClr val="bg1"/>
                </a:solidFill>
                <a:cs typeface="Arial" panose="020B0604020202020204" pitchFamily="34" charset="0"/>
              </a:rPr>
              <a:t>6</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l-GR" altLang="en-US" sz="4000" smtClean="0"/>
              <a:t>Εξωτερική Μορφολογία Διπλοπόδου 15/</a:t>
            </a:r>
            <a:r>
              <a:rPr lang="en-US" altLang="en-US" sz="4000" smtClean="0"/>
              <a:t>16</a:t>
            </a:r>
            <a:endParaRPr lang="el-GR" altLang="en-US" sz="4000" smtClean="0"/>
          </a:p>
        </p:txBody>
      </p:sp>
      <p:pic>
        <p:nvPicPr>
          <p:cNvPr id="83973"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00250" y="1844675"/>
            <a:ext cx="5143500" cy="3878263"/>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839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6DC2E44D-C45D-40F0-AF83-15B361BC5525}" type="slidenum">
              <a:rPr lang="el-GR" altLang="en-US" sz="1200">
                <a:solidFill>
                  <a:srgbClr val="898989"/>
                </a:solidFill>
                <a:cs typeface="Arial" panose="020B0604020202020204" pitchFamily="34" charset="0"/>
              </a:rPr>
              <a:pPr>
                <a:lnSpc>
                  <a:spcPct val="100000"/>
                </a:lnSpc>
                <a:spcBef>
                  <a:spcPct val="0"/>
                </a:spcBef>
                <a:buFontTx/>
                <a:buNone/>
              </a:pPr>
              <a:t>40</a:t>
            </a:fld>
            <a:endParaRPr lang="el-GR" altLang="en-US" sz="1200">
              <a:solidFill>
                <a:srgbClr val="898989"/>
              </a:solidFill>
              <a:cs typeface="Arial" panose="020B0604020202020204" pitchFamily="34" charset="0"/>
            </a:endParaRPr>
          </a:p>
        </p:txBody>
      </p:sp>
      <p:sp>
        <p:nvSpPr>
          <p:cNvPr id="83974" name="Rectangle 3"/>
          <p:cNvSpPr>
            <a:spLocks noChangeArrowheads="1"/>
          </p:cNvSpPr>
          <p:nvPr/>
        </p:nvSpPr>
        <p:spPr bwMode="auto">
          <a:xfrm>
            <a:off x="665163" y="5780088"/>
            <a:ext cx="7696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gn="ctr" eaLnBrk="1" hangingPunct="1">
              <a:lnSpc>
                <a:spcPct val="100000"/>
              </a:lnSpc>
              <a:spcBef>
                <a:spcPct val="0"/>
              </a:spcBef>
              <a:buFontTx/>
              <a:buNone/>
            </a:pPr>
            <a:r>
              <a:rPr lang="el-GR" altLang="el-GR" sz="1400">
                <a:latin typeface="Century Gothic" panose="020B0502020202020204" pitchFamily="34" charset="0"/>
              </a:rPr>
              <a:t>Τα γονοπόδια ενός αρσενικού </a:t>
            </a:r>
            <a:r>
              <a:rPr lang="el-GR" altLang="el-GR" sz="1400" i="1">
                <a:latin typeface="Century Gothic" panose="020B0502020202020204" pitchFamily="34" charset="0"/>
                <a:ea typeface="Arial Unicode MS" panose="020B0604020202020204" pitchFamily="34" charset="-128"/>
                <a:cs typeface="Arial Unicode MS" panose="020B0604020202020204" pitchFamily="34" charset="-128"/>
              </a:rPr>
              <a:t>Pachydesmus</a:t>
            </a:r>
            <a:r>
              <a:rPr lang="el-GR" altLang="el-GR" sz="1400">
                <a:latin typeface="Century Gothic" panose="020B0502020202020204" pitchFamily="34" charset="0"/>
                <a:ea typeface="Arial Unicode MS" panose="020B0604020202020204" pitchFamily="34" charset="-128"/>
                <a:cs typeface="Arial Unicode MS" panose="020B0604020202020204" pitchFamily="34" charset="-128"/>
              </a:rPr>
              <a:t>. Οι κλάδοι του τελοποδίτη είναι σκιασμένοι για να φανεί η σκληροποίησή τους</a:t>
            </a:r>
          </a:p>
        </p:txBody>
      </p:sp>
      <p:sp>
        <p:nvSpPr>
          <p:cNvPr id="7" name="TextBox 5"/>
          <p:cNvSpPr txBox="1"/>
          <p:nvPr/>
        </p:nvSpPr>
        <p:spPr>
          <a:xfrm>
            <a:off x="6772275" y="5445125"/>
            <a:ext cx="341760" cy="276999"/>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l-GR" sz="1200" dirty="0" smtClean="0">
                <a:latin typeface="+mn-lt"/>
              </a:rPr>
              <a:t>49</a:t>
            </a:r>
            <a:endParaRPr lang="en-US" sz="1200" dirty="0">
              <a:latin typeface="+mn-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l-GR" altLang="en-US" sz="4000" smtClean="0"/>
              <a:t>Εξωτερική Μορφολογία Διπλοπόδου 16/</a:t>
            </a:r>
            <a:r>
              <a:rPr lang="en-US" altLang="en-US" sz="4000" smtClean="0"/>
              <a:t>16</a:t>
            </a:r>
            <a:endParaRPr lang="el-GR" altLang="en-US" sz="4000" smtClean="0"/>
          </a:p>
        </p:txBody>
      </p:sp>
      <p:pic>
        <p:nvPicPr>
          <p:cNvPr id="86021"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71613" y="1708150"/>
            <a:ext cx="6200775" cy="3829050"/>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860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22E629EA-EEA1-4E0E-96BF-2DC528B2FE8F}" type="slidenum">
              <a:rPr lang="el-GR" altLang="en-US" sz="1200">
                <a:solidFill>
                  <a:srgbClr val="898989"/>
                </a:solidFill>
                <a:cs typeface="Arial" panose="020B0604020202020204" pitchFamily="34" charset="0"/>
              </a:rPr>
              <a:pPr>
                <a:lnSpc>
                  <a:spcPct val="100000"/>
                </a:lnSpc>
                <a:spcBef>
                  <a:spcPct val="0"/>
                </a:spcBef>
                <a:buFontTx/>
                <a:buNone/>
              </a:pPr>
              <a:t>41</a:t>
            </a:fld>
            <a:endParaRPr lang="el-GR" altLang="en-US" sz="1200">
              <a:solidFill>
                <a:srgbClr val="898989"/>
              </a:solidFill>
              <a:cs typeface="Arial" panose="020B0604020202020204" pitchFamily="34" charset="0"/>
            </a:endParaRPr>
          </a:p>
        </p:txBody>
      </p:sp>
      <p:sp>
        <p:nvSpPr>
          <p:cNvPr id="86022" name="Rectangle 3"/>
          <p:cNvSpPr>
            <a:spLocks noChangeArrowheads="1"/>
          </p:cNvSpPr>
          <p:nvPr/>
        </p:nvSpPr>
        <p:spPr bwMode="auto">
          <a:xfrm>
            <a:off x="1389063" y="5653088"/>
            <a:ext cx="6248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gn="ctr" eaLnBrk="1" hangingPunct="1">
              <a:lnSpc>
                <a:spcPct val="100000"/>
              </a:lnSpc>
              <a:spcBef>
                <a:spcPct val="0"/>
              </a:spcBef>
              <a:buFontTx/>
              <a:buNone/>
            </a:pPr>
            <a:r>
              <a:rPr lang="el-GR" altLang="el-GR" sz="1400">
                <a:latin typeface="Century Gothic" panose="020B0502020202020204" pitchFamily="34" charset="0"/>
              </a:rPr>
              <a:t>Κοιλιακή όψη του οπίσθιου άκρου ενός θηλυκού. Το μεγαλύτερο μέρος των ποδιών του δακτυλίου 18 έχουν αφαιρεθεί</a:t>
            </a:r>
          </a:p>
        </p:txBody>
      </p:sp>
      <p:sp>
        <p:nvSpPr>
          <p:cNvPr id="7" name="TextBox 5"/>
          <p:cNvSpPr txBox="1"/>
          <p:nvPr/>
        </p:nvSpPr>
        <p:spPr>
          <a:xfrm>
            <a:off x="7235825" y="5180013"/>
            <a:ext cx="341760" cy="276999"/>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5</a:t>
            </a:r>
            <a:r>
              <a:rPr lang="el-GR" sz="1200" dirty="0" smtClean="0">
                <a:latin typeface="+mn-lt"/>
              </a:rPr>
              <a:t>0</a:t>
            </a:r>
            <a:endParaRPr lang="en-US" sz="1200" dirty="0">
              <a:latin typeface="+mn-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l-GR" altLang="en-US" dirty="0" smtClean="0"/>
              <a:t>Τομές δακτυλίων</a:t>
            </a:r>
          </a:p>
        </p:txBody>
      </p:sp>
      <p:pic>
        <p:nvPicPr>
          <p:cNvPr id="3" name="Θέση περιεχομένου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44008" y="1"/>
            <a:ext cx="2129479" cy="6237312"/>
          </a:xfrm>
        </p:spPr>
      </p:pic>
      <p:sp>
        <p:nvSpPr>
          <p:cNvPr id="4" name="Footer Placeholder 3"/>
          <p:cNvSpPr>
            <a:spLocks noGrp="1"/>
          </p:cNvSpPr>
          <p:nvPr>
            <p:ph type="ftr" sz="quarter" idx="10"/>
          </p:nvPr>
        </p:nvSpPr>
        <p:spPr/>
        <p:txBody>
          <a:bodyPr/>
          <a:lstStyle/>
          <a:p>
            <a:pPr>
              <a:defRPr/>
            </a:pPr>
            <a:r>
              <a:rPr lang="el-GR" smtClean="0"/>
              <a:t>Ενότητα 16. Εργαστηριακή Άσκηση Μυριάποδα</a:t>
            </a:r>
            <a:endParaRPr lang="el-GR"/>
          </a:p>
        </p:txBody>
      </p:sp>
      <p:sp>
        <p:nvSpPr>
          <p:cNvPr id="8806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14A2E24C-895E-4628-BE3A-6AAC08834309}" type="slidenum">
              <a:rPr lang="el-GR" altLang="en-US" sz="1200">
                <a:solidFill>
                  <a:srgbClr val="898989"/>
                </a:solidFill>
                <a:cs typeface="Arial" panose="020B0604020202020204" pitchFamily="34" charset="0"/>
              </a:rPr>
              <a:pPr>
                <a:lnSpc>
                  <a:spcPct val="100000"/>
                </a:lnSpc>
                <a:spcBef>
                  <a:spcPct val="0"/>
                </a:spcBef>
                <a:buFontTx/>
                <a:buNone/>
              </a:pPr>
              <a:t>42</a:t>
            </a:fld>
            <a:endParaRPr lang="el-GR" altLang="en-US" sz="1200">
              <a:solidFill>
                <a:srgbClr val="898989"/>
              </a:solidFill>
              <a:cs typeface="Arial" panose="020B0604020202020204" pitchFamily="34" charset="0"/>
            </a:endParaRPr>
          </a:p>
        </p:txBody>
      </p:sp>
      <p:sp>
        <p:nvSpPr>
          <p:cNvPr id="6" name="TextBox 5"/>
          <p:cNvSpPr txBox="1"/>
          <p:nvPr/>
        </p:nvSpPr>
        <p:spPr>
          <a:xfrm>
            <a:off x="6431727" y="5960314"/>
            <a:ext cx="341760" cy="276999"/>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5</a:t>
            </a:r>
            <a:r>
              <a:rPr lang="el-GR" sz="1200" dirty="0" smtClean="0">
                <a:latin typeface="+mn-lt"/>
              </a:rPr>
              <a:t>1</a:t>
            </a:r>
            <a:endParaRPr lang="en-US" sz="1200" dirty="0">
              <a:latin typeface="+mn-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Τέλος Παρουσίασης</a:t>
            </a:r>
            <a:endParaRPr lang="en-US" dirty="0"/>
          </a:p>
        </p:txBody>
      </p:sp>
      <p:sp>
        <p:nvSpPr>
          <p:cNvPr id="9" name="Text Placeholder 8"/>
          <p:cNvSpPr>
            <a:spLocks noGrp="1"/>
          </p:cNvSpPr>
          <p:nvPr>
            <p:ph type="body" idx="1"/>
          </p:nvPr>
        </p:nvSpPr>
        <p:spPr/>
        <p:txBody>
          <a:bodyPr/>
          <a:lstStyle/>
          <a:p>
            <a:endParaRPr lang="en-US"/>
          </a:p>
        </p:txBody>
      </p:sp>
      <p:sp>
        <p:nvSpPr>
          <p:cNvPr id="5" name="Θέση υποσέλιδου 4"/>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6" name="Θέση αριθμού διαφάνειας 5"/>
          <p:cNvSpPr>
            <a:spLocks noGrp="1"/>
          </p:cNvSpPr>
          <p:nvPr>
            <p:ph type="sldNum" sz="quarter" idx="12"/>
          </p:nvPr>
        </p:nvSpPr>
        <p:spPr/>
        <p:txBody>
          <a:bodyPr/>
          <a:lstStyle/>
          <a:p>
            <a:pPr>
              <a:defRPr/>
            </a:pPr>
            <a:fld id="{B5F80957-5D18-46C5-9C10-454629E704FF}" type="slidenum">
              <a:rPr lang="el-GR" smtClean="0"/>
              <a:pPr>
                <a:defRPr/>
              </a:pPr>
              <a:t>43</a:t>
            </a:fld>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Χρηματοδότηση</a:t>
            </a:r>
            <a:endParaRPr lang="en-US" dirty="0"/>
          </a:p>
        </p:txBody>
      </p:sp>
      <p:sp>
        <p:nvSpPr>
          <p:cNvPr id="8" name="Content Placeholder 7"/>
          <p:cNvSpPr>
            <a:spLocks noGrp="1"/>
          </p:cNvSpPr>
          <p:nvPr>
            <p:ph idx="1"/>
          </p:nvPr>
        </p:nvSpPr>
        <p:spPr/>
        <p:txBody>
          <a:bodyPr/>
          <a:lstStyle/>
          <a:p>
            <a:r>
              <a:rPr lang="el-GR" sz="2000" dirty="0"/>
              <a:t>Το παρόν εκπαιδευτικό υλικό έχει αναπτυχθεί στ</a:t>
            </a:r>
            <a:r>
              <a:rPr lang="en-US" sz="2000" dirty="0"/>
              <a:t>o</a:t>
            </a:r>
            <a:r>
              <a:rPr lang="el-GR" sz="2000" dirty="0"/>
              <a:t> πλαίσι</a:t>
            </a:r>
            <a:r>
              <a:rPr lang="en-US" sz="2000" dirty="0"/>
              <a:t>o</a:t>
            </a:r>
            <a:r>
              <a:rPr lang="el-GR" sz="2000" dirty="0"/>
              <a:t> του εκπαιδευτικού έργου του διδάσκοντα.</a:t>
            </a:r>
            <a:endParaRPr lang="en-US" sz="2000" dirty="0"/>
          </a:p>
          <a:p>
            <a:r>
              <a:rPr lang="el-GR" sz="2000" dirty="0"/>
              <a:t>Το έργο «</a:t>
            </a:r>
            <a:r>
              <a:rPr lang="el-GR" sz="2000" b="1" dirty="0"/>
              <a:t>Ανοικτά Ακαδημαϊκά Μαθήματα στο Πανεπιστήμιο Αθηνών</a:t>
            </a:r>
            <a:r>
              <a:rPr lang="el-GR" sz="2000" dirty="0"/>
              <a:t>» έχει χρηματοδοτήσει μόνο την αναδιαμόρφωση του εκπαιδευτικού υλικού. </a:t>
            </a:r>
            <a:endParaRPr lang="en-US" sz="2000" dirty="0"/>
          </a:p>
          <a:p>
            <a:r>
              <a:rPr lang="el-GR" sz="20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endParaRPr lang="en-US" dirty="0"/>
          </a:p>
        </p:txBody>
      </p:sp>
      <p:sp>
        <p:nvSpPr>
          <p:cNvPr id="5" name="Footer Placeholder 4"/>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6" name="Slide Number Placeholder 5"/>
          <p:cNvSpPr>
            <a:spLocks noGrp="1"/>
          </p:cNvSpPr>
          <p:nvPr>
            <p:ph type="sldNum" sz="quarter" idx="12"/>
          </p:nvPr>
        </p:nvSpPr>
        <p:spPr/>
        <p:txBody>
          <a:bodyPr/>
          <a:lstStyle/>
          <a:p>
            <a:pPr>
              <a:defRPr/>
            </a:pPr>
            <a:fld id="{55540997-D9B3-4794-A1F0-954DD7CA0B14}" type="slidenum">
              <a:rPr lang="el-GR" smtClean="0"/>
              <a:pPr>
                <a:defRPr/>
              </a:pPr>
              <a:t>44</a:t>
            </a:fld>
            <a:endParaRPr lang="el-GR" dirty="0"/>
          </a:p>
        </p:txBody>
      </p:sp>
      <p:pic>
        <p:nvPicPr>
          <p:cNvPr id="9" name="Picture 8" descr="Λογότυπο Επιχειρησιακού Προγράμματος Εκπαίδευση και Δια βίου Μάθηση"/>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6073611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r>
              <a:rPr lang="el-GR" altLang="en-US" smtClean="0"/>
              <a:t>Σημειώματα</a:t>
            </a:r>
          </a:p>
        </p:txBody>
      </p:sp>
      <p:sp>
        <p:nvSpPr>
          <p:cNvPr id="27651" name="Text Placeholder 5"/>
          <p:cNvSpPr>
            <a:spLocks noGrp="1"/>
          </p:cNvSpPr>
          <p:nvPr>
            <p:ph type="body" idx="1"/>
          </p:nvPr>
        </p:nvSpPr>
        <p:spPr/>
        <p:txBody>
          <a:bodyPr/>
          <a:lstStyle/>
          <a:p>
            <a:endParaRPr lang="en-US" altLang="en-US" smtClean="0"/>
          </a:p>
        </p:txBody>
      </p:sp>
      <p:sp>
        <p:nvSpPr>
          <p:cNvPr id="2" name="Θέση υποσέλιδου 1"/>
          <p:cNvSpPr>
            <a:spLocks noGrp="1"/>
          </p:cNvSpPr>
          <p:nvPr>
            <p:ph type="ftr" sz="quarter" idx="11"/>
          </p:nvPr>
        </p:nvSpPr>
        <p:spPr/>
        <p:txBody>
          <a:bodyPr/>
          <a:lstStyle/>
          <a:p>
            <a:pPr>
              <a:defRPr/>
            </a:pPr>
            <a:r>
              <a:rPr lang="el-GR" smtClean="0"/>
              <a:t>Ενότητα 16. Εργαστηριακή Άσκηση Μυριάποδα</a:t>
            </a:r>
            <a:endParaRPr lang="en-US"/>
          </a:p>
        </p:txBody>
      </p:sp>
      <p:sp>
        <p:nvSpPr>
          <p:cNvPr id="3" name="Θέση αριθμού διαφάνειας 2"/>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5F21B2DB-856A-4CA8-A5BD-186D6D6D9365}" type="slidenum">
              <a:rPr lang="en-US" altLang="en-US">
                <a:solidFill>
                  <a:srgbClr val="898989"/>
                </a:solidFill>
                <a:latin typeface="Calibri" panose="020F0502020204030204" pitchFamily="34" charset="0"/>
              </a:rPr>
              <a:pPr/>
              <a:t>45</a:t>
            </a:fld>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65125"/>
            <a:ext cx="9144000" cy="1325563"/>
          </a:xfrm>
        </p:spPr>
        <p:txBody>
          <a:bodyPr/>
          <a:lstStyle/>
          <a:p>
            <a:r>
              <a:rPr lang="el-GR" sz="4000" dirty="0"/>
              <a:t>Σημείωμα Ιστορικού Εκδόσεων</a:t>
            </a:r>
            <a:r>
              <a:rPr lang="en-US" sz="4000" dirty="0"/>
              <a:t> </a:t>
            </a:r>
            <a:r>
              <a:rPr lang="el-GR" sz="4000" dirty="0"/>
              <a:t>Έργου</a:t>
            </a:r>
            <a:endParaRPr lang="en-US" sz="4000" dirty="0"/>
          </a:p>
        </p:txBody>
      </p:sp>
      <p:sp>
        <p:nvSpPr>
          <p:cNvPr id="7" name="Content Placeholder 6"/>
          <p:cNvSpPr>
            <a:spLocks noGrp="1"/>
          </p:cNvSpPr>
          <p:nvPr>
            <p:ph idx="1"/>
          </p:nvPr>
        </p:nvSpPr>
        <p:spPr>
          <a:xfrm>
            <a:off x="428625" y="1690688"/>
            <a:ext cx="8286750" cy="4351338"/>
          </a:xfrm>
        </p:spPr>
        <p:txBody>
          <a:bodyPr/>
          <a:lstStyle/>
          <a:p>
            <a:pPr marL="0" indent="0">
              <a:buNone/>
            </a:pPr>
            <a:r>
              <a:rPr lang="el-GR" sz="2000" dirty="0"/>
              <a:t>Το παρόν έργο αποτελεί την έκδοση </a:t>
            </a:r>
            <a:r>
              <a:rPr lang="el-GR" sz="2000" dirty="0" smtClean="0"/>
              <a:t>1.0. </a:t>
            </a:r>
            <a:endParaRPr lang="el-GR" sz="2000" dirty="0"/>
          </a:p>
        </p:txBody>
      </p:sp>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5" name="Slide Number Placeholder 4"/>
          <p:cNvSpPr>
            <a:spLocks noGrp="1"/>
          </p:cNvSpPr>
          <p:nvPr>
            <p:ph type="sldNum" sz="quarter" idx="12"/>
          </p:nvPr>
        </p:nvSpPr>
        <p:spPr/>
        <p:txBody>
          <a:bodyPr/>
          <a:lstStyle/>
          <a:p>
            <a:pPr>
              <a:defRPr/>
            </a:pPr>
            <a:fld id="{FA45CF43-3104-40FF-B7F5-18F9B7D618DC}" type="slidenum">
              <a:rPr lang="el-GR" smtClean="0"/>
              <a:pPr>
                <a:defRPr/>
              </a:pPr>
              <a:t>46</a:t>
            </a:fld>
            <a:endParaRPr lang="el-GR" dirty="0"/>
          </a:p>
        </p:txBody>
      </p:sp>
    </p:spTree>
    <p:extLst>
      <p:ext uri="{BB962C8B-B14F-4D97-AF65-F5344CB8AC3E}">
        <p14:creationId xmlns:p14="http://schemas.microsoft.com/office/powerpoint/2010/main" val="30583065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65125"/>
            <a:ext cx="9144000" cy="1325563"/>
          </a:xfrm>
        </p:spPr>
        <p:txBody>
          <a:bodyPr/>
          <a:lstStyle/>
          <a:p>
            <a:r>
              <a:rPr lang="el-GR" sz="4000" dirty="0"/>
              <a:t>Σημείωμα Αναφοράς</a:t>
            </a:r>
            <a:endParaRPr lang="en-US" sz="4000" dirty="0"/>
          </a:p>
        </p:txBody>
      </p:sp>
      <p:sp>
        <p:nvSpPr>
          <p:cNvPr id="7" name="Content Placeholder 6"/>
          <p:cNvSpPr>
            <a:spLocks noGrp="1"/>
          </p:cNvSpPr>
          <p:nvPr>
            <p:ph idx="1"/>
          </p:nvPr>
        </p:nvSpPr>
        <p:spPr>
          <a:xfrm>
            <a:off x="428625" y="1690688"/>
            <a:ext cx="8286750" cy="4351338"/>
          </a:xfrm>
        </p:spPr>
        <p:txBody>
          <a:bodyPr/>
          <a:lstStyle/>
          <a:p>
            <a:pPr marL="0" indent="0">
              <a:buNone/>
            </a:pPr>
            <a:r>
              <a:rPr lang="el-GR" sz="2000" dirty="0"/>
              <a:t>Copyright Εθνικόν και Καποδιστριακόν Πανεπιστήμιον Αθηνών</a:t>
            </a:r>
            <a:r>
              <a:rPr lang="en-US" sz="2000" dirty="0"/>
              <a:t>, </a:t>
            </a:r>
            <a:r>
              <a:rPr lang="el-GR" sz="2000" dirty="0" err="1" smtClean="0"/>
              <a:t>Λεγάκις</a:t>
            </a:r>
            <a:r>
              <a:rPr lang="el-GR" sz="2000" dirty="0" smtClean="0"/>
              <a:t> Αναστάσιος, Αναπληρωτής Καθηγητής. «Ζωολογία Ι.</a:t>
            </a:r>
            <a:r>
              <a:rPr lang="el-GR" sz="2000" dirty="0" smtClean="0">
                <a:solidFill>
                  <a:srgbClr val="FF0000"/>
                </a:solidFill>
              </a:rPr>
              <a:t> </a:t>
            </a:r>
            <a:r>
              <a:rPr lang="el-GR" sz="2000" dirty="0" smtClean="0"/>
              <a:t>Ενότητα 2. Προέλευση και Χημεία της Ζωής». </a:t>
            </a:r>
            <a:r>
              <a:rPr lang="el-GR" sz="2000" dirty="0"/>
              <a:t>Έκδοση: 1.0. Αθήνα 2014. Διαθέσιμο από τη δικτυακή διεύθυνση: </a:t>
            </a:r>
            <a:r>
              <a:rPr lang="en-GB" sz="2000" dirty="0"/>
              <a:t>http://opencourses.uoa.gr/courses/BIOL3/</a:t>
            </a:r>
            <a:r>
              <a:rPr lang="el-GR" sz="2000" dirty="0" smtClean="0"/>
              <a:t>.</a:t>
            </a:r>
            <a:endParaRPr lang="el-GR" sz="2000" dirty="0"/>
          </a:p>
          <a:p>
            <a:endParaRPr lang="el-GR" dirty="0"/>
          </a:p>
          <a:p>
            <a:endParaRPr lang="en-US" dirty="0"/>
          </a:p>
        </p:txBody>
      </p:sp>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5" name="Slide Number Placeholder 4"/>
          <p:cNvSpPr>
            <a:spLocks noGrp="1"/>
          </p:cNvSpPr>
          <p:nvPr>
            <p:ph type="sldNum" sz="quarter" idx="12"/>
          </p:nvPr>
        </p:nvSpPr>
        <p:spPr/>
        <p:txBody>
          <a:bodyPr/>
          <a:lstStyle/>
          <a:p>
            <a:pPr>
              <a:defRPr/>
            </a:pPr>
            <a:fld id="{FA45CF43-3104-40FF-B7F5-18F9B7D618DC}" type="slidenum">
              <a:rPr lang="el-GR" smtClean="0"/>
              <a:pPr>
                <a:defRPr/>
              </a:pPr>
              <a:t>47</a:t>
            </a:fld>
            <a:endParaRPr lang="el-GR" dirty="0"/>
          </a:p>
        </p:txBody>
      </p:sp>
    </p:spTree>
    <p:extLst>
      <p:ext uri="{BB962C8B-B14F-4D97-AF65-F5344CB8AC3E}">
        <p14:creationId xmlns:p14="http://schemas.microsoft.com/office/powerpoint/2010/main" val="4156528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t>Σημείωμα Αδειοδότησης</a:t>
            </a:r>
            <a:endParaRPr lang="en-US" dirty="0"/>
          </a:p>
        </p:txBody>
      </p:sp>
      <p:sp>
        <p:nvSpPr>
          <p:cNvPr id="4" name="Footer Placeholder 3"/>
          <p:cNvSpPr>
            <a:spLocks noGrp="1"/>
          </p:cNvSpPr>
          <p:nvPr>
            <p:ph type="ftr" sz="quarter" idx="10"/>
          </p:nvPr>
        </p:nvSpPr>
        <p:spPr/>
        <p:txBody>
          <a:bodyPr/>
          <a:lstStyle/>
          <a:p>
            <a:pPr>
              <a:defRPr/>
            </a:pPr>
            <a:r>
              <a:rPr lang="el-GR" smtClean="0"/>
              <a:t>Ενότητα 16. Εργαστηριακή Άσκηση Μυριάποδα</a:t>
            </a:r>
            <a:endParaRPr lang="el-GR"/>
          </a:p>
        </p:txBody>
      </p:sp>
      <p:sp>
        <p:nvSpPr>
          <p:cNvPr id="5" name="Slide Number Placeholder 4"/>
          <p:cNvSpPr>
            <a:spLocks noGrp="1"/>
          </p:cNvSpPr>
          <p:nvPr>
            <p:ph type="sldNum" sz="quarter" idx="11"/>
          </p:nvPr>
        </p:nvSpPr>
        <p:spPr/>
        <p:txBody>
          <a:bodyPr/>
          <a:lstStyle/>
          <a:p>
            <a:pPr>
              <a:defRPr/>
            </a:pPr>
            <a:fld id="{B5F80957-5D18-46C5-9C10-454629E704FF}" type="slidenum">
              <a:rPr lang="el-GR" smtClean="0"/>
              <a:pPr>
                <a:defRPr/>
              </a:pPr>
              <a:t>48</a:t>
            </a:fld>
            <a:endParaRPr lang="el-GR" dirty="0"/>
          </a:p>
        </p:txBody>
      </p:sp>
      <p:sp>
        <p:nvSpPr>
          <p:cNvPr id="7" name="Content Placeholder 2"/>
          <p:cNvSpPr txBox="1">
            <a:spLocks/>
          </p:cNvSpPr>
          <p:nvPr/>
        </p:nvSpPr>
        <p:spPr>
          <a:xfrm>
            <a:off x="107504" y="1371600"/>
            <a:ext cx="8928992" cy="1440159"/>
          </a:xfrm>
          <a:prstGeom prst="rect">
            <a:avLst/>
          </a:prstGeom>
        </p:spPr>
        <p:txBody>
          <a:bodyPr>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3200" kern="1200">
                <a:solidFill>
                  <a:schemeClr val="tx1"/>
                </a:solidFill>
                <a:latin typeface="+mn-lt"/>
                <a:ea typeface="Tahoma" panose="020B0604030504040204" pitchFamily="34" charset="0"/>
                <a:cs typeface="Tahoma" panose="020B060403050404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mn-lt"/>
                <a:ea typeface="Tahoma" panose="020B0604030504040204" pitchFamily="34" charset="0"/>
                <a:cs typeface="Tahoma" panose="020B060403050404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Tahoma" panose="020B0604030504040204" pitchFamily="34" charset="0"/>
                <a:cs typeface="Tahoma" panose="020B060403050404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200" kern="1200">
                <a:solidFill>
                  <a:schemeClr val="tx1"/>
                </a:solidFill>
                <a:latin typeface="+mn-lt"/>
                <a:ea typeface="Tahoma" panose="020B0604030504040204" pitchFamily="34" charset="0"/>
                <a:cs typeface="Tahoma" panose="020B060403050404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sz="2000" b="0" dirty="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sz="2000" b="0" dirty="0"/>
          </a:p>
        </p:txBody>
      </p:sp>
      <p:pic>
        <p:nvPicPr>
          <p:cNvPr id="8" name="Picture 22" descr="Λογότυπο για Άδειες χρήσης Creative Commons BY-NC-N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866724"/>
            <a:ext cx="1421350" cy="4966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9588" y="3026398"/>
            <a:ext cx="9036496" cy="3384377"/>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pPr>
              <a:spcBef>
                <a:spcPts val="12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6916272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65125"/>
            <a:ext cx="9144000" cy="1325563"/>
          </a:xfrm>
        </p:spPr>
        <p:txBody>
          <a:bodyPr/>
          <a:lstStyle/>
          <a:p>
            <a:r>
              <a:rPr lang="el-GR" dirty="0"/>
              <a:t>Διατήρηση Σημειωμάτων</a:t>
            </a:r>
            <a:endParaRPr lang="en-US" dirty="0"/>
          </a:p>
        </p:txBody>
      </p:sp>
      <p:sp>
        <p:nvSpPr>
          <p:cNvPr id="7" name="Content Placeholder 6"/>
          <p:cNvSpPr>
            <a:spLocks noGrp="1"/>
          </p:cNvSpPr>
          <p:nvPr>
            <p:ph idx="1"/>
          </p:nvPr>
        </p:nvSpPr>
        <p:spPr>
          <a:xfrm>
            <a:off x="428625" y="1690688"/>
            <a:ext cx="8286750" cy="4351338"/>
          </a:xfrm>
        </p:spPr>
        <p:txBody>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a:t>τ</a:t>
            </a:r>
            <a:r>
              <a:rPr lang="en-US" sz="2000" dirty="0"/>
              <a:t>η </a:t>
            </a:r>
            <a:r>
              <a:rPr lang="en-US" sz="2000" dirty="0" err="1"/>
              <a:t>δήλωση</a:t>
            </a:r>
            <a:r>
              <a:rPr lang="en-US" sz="2000" dirty="0"/>
              <a:t> </a:t>
            </a:r>
            <a:r>
              <a:rPr lang="el-GR" sz="2000" dirty="0"/>
              <a:t>Δ</a:t>
            </a:r>
            <a:r>
              <a:rPr lang="en-US" sz="2000" dirty="0"/>
              <a:t>ια</a:t>
            </a:r>
            <a:r>
              <a:rPr lang="en-US" sz="2000" dirty="0" err="1"/>
              <a:t>τήρησης</a:t>
            </a:r>
            <a:r>
              <a:rPr lang="en-US" sz="2000" dirty="0"/>
              <a:t> </a:t>
            </a:r>
            <a:r>
              <a:rPr lang="en-US" sz="2000" dirty="0" err="1"/>
              <a:t>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υπερσυνδέσμους.</a:t>
            </a:r>
          </a:p>
          <a:p>
            <a:endParaRPr lang="el-GR" dirty="0"/>
          </a:p>
          <a:p>
            <a:endParaRPr lang="en-US" dirty="0"/>
          </a:p>
        </p:txBody>
      </p:sp>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5" name="Slide Number Placeholder 4"/>
          <p:cNvSpPr>
            <a:spLocks noGrp="1"/>
          </p:cNvSpPr>
          <p:nvPr>
            <p:ph type="sldNum" sz="quarter" idx="12"/>
          </p:nvPr>
        </p:nvSpPr>
        <p:spPr/>
        <p:txBody>
          <a:bodyPr/>
          <a:lstStyle/>
          <a:p>
            <a:pPr>
              <a:defRPr/>
            </a:pPr>
            <a:fld id="{FA45CF43-3104-40FF-B7F5-18F9B7D618DC}" type="slidenum">
              <a:rPr lang="el-GR" smtClean="0"/>
              <a:pPr>
                <a:defRPr/>
              </a:pPr>
              <a:t>49</a:t>
            </a:fld>
            <a:endParaRPr lang="el-GR" dirty="0"/>
          </a:p>
        </p:txBody>
      </p:sp>
    </p:spTree>
    <p:extLst>
      <p:ext uri="{BB962C8B-B14F-4D97-AF65-F5344CB8AC3E}">
        <p14:creationId xmlns:p14="http://schemas.microsoft.com/office/powerpoint/2010/main" val="2850004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l-GR" altLang="en-US" sz="4000" smtClean="0"/>
              <a:t> Ομοταξία Χειλόποδα</a:t>
            </a:r>
            <a:br>
              <a:rPr lang="el-GR" altLang="en-US" sz="4000" smtClean="0"/>
            </a:br>
            <a:r>
              <a:rPr lang="el-GR" altLang="en-US" sz="4000" smtClean="0"/>
              <a:t>Λιθοβιόμορφα</a:t>
            </a:r>
          </a:p>
        </p:txBody>
      </p:sp>
      <p:pic>
        <p:nvPicPr>
          <p:cNvPr id="12293"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27063" y="2036763"/>
            <a:ext cx="3886200" cy="2589212"/>
          </a:xfrm>
        </p:spPr>
      </p:pic>
      <p:sp>
        <p:nvSpPr>
          <p:cNvPr id="5" name="Footer Placeholder 4"/>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1229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2EFAB6F0-F023-4CB8-958A-E84D85B18E81}" type="slidenum">
              <a:rPr lang="el-GR" altLang="en-US" sz="1200">
                <a:solidFill>
                  <a:srgbClr val="898989"/>
                </a:solidFill>
                <a:cs typeface="Arial" panose="020B0604020202020204" pitchFamily="34" charset="0"/>
              </a:rPr>
              <a:pPr>
                <a:lnSpc>
                  <a:spcPct val="100000"/>
                </a:lnSpc>
                <a:spcBef>
                  <a:spcPct val="0"/>
                </a:spcBef>
                <a:buFontTx/>
                <a:buNone/>
              </a:pPr>
              <a:t>5</a:t>
            </a:fld>
            <a:endParaRPr lang="el-GR" altLang="en-US" sz="1200">
              <a:solidFill>
                <a:srgbClr val="898989"/>
              </a:solidFill>
              <a:cs typeface="Arial" panose="020B0604020202020204" pitchFamily="34" charset="0"/>
            </a:endParaRPr>
          </a:p>
        </p:txBody>
      </p:sp>
      <p:sp>
        <p:nvSpPr>
          <p:cNvPr id="8" name="TextBox 5"/>
          <p:cNvSpPr txBox="1"/>
          <p:nvPr/>
        </p:nvSpPr>
        <p:spPr>
          <a:xfrm>
            <a:off x="4140200" y="4310063"/>
            <a:ext cx="263525" cy="276225"/>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solidFill>
                  <a:schemeClr val="bg1"/>
                </a:solidFill>
                <a:latin typeface="+mn-lt"/>
              </a:rPr>
              <a:t>7</a:t>
            </a:r>
            <a:endParaRPr lang="en-US" sz="1200" dirty="0">
              <a:solidFill>
                <a:schemeClr val="bg1"/>
              </a:solidFill>
              <a:latin typeface="+mn-lt"/>
            </a:endParaRPr>
          </a:p>
        </p:txBody>
      </p:sp>
      <p:pic>
        <p:nvPicPr>
          <p:cNvPr id="12295" name="Picture 10" descr="Image of Lithobiomorp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2708275"/>
            <a:ext cx="3956050"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p:cNvSpPr txBox="1"/>
          <p:nvPr/>
        </p:nvSpPr>
        <p:spPr>
          <a:xfrm>
            <a:off x="8148638" y="4724400"/>
            <a:ext cx="263525" cy="276225"/>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8</a:t>
            </a:r>
            <a:endParaRPr lang="en-US" sz="1200" dirty="0">
              <a:latin typeface="+mn-l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314325" y="427037"/>
            <a:ext cx="8515350" cy="1325563"/>
          </a:xfrm>
        </p:spPr>
        <p:txBody>
          <a:bodyPr/>
          <a:lstStyle/>
          <a:p>
            <a:r>
              <a:rPr lang="el-GR" altLang="en-US" sz="4000" dirty="0" smtClean="0"/>
              <a:t>Σημείωμα Χρήσης Έργων Τρίτων</a:t>
            </a:r>
            <a:r>
              <a:rPr lang="en-US" altLang="en-US" sz="4000" dirty="0" smtClean="0"/>
              <a:t> </a:t>
            </a:r>
            <a:r>
              <a:rPr lang="en-US" altLang="en-US" sz="4000" dirty="0" smtClean="0"/>
              <a:t>1/11</a:t>
            </a:r>
            <a:r>
              <a:rPr lang="en-US" altLang="en-US" sz="4000" dirty="0" smtClean="0"/>
              <a:t>)</a:t>
            </a:r>
            <a:endParaRPr lang="el-GR" altLang="en-US" sz="4000" dirty="0" smtClean="0"/>
          </a:p>
        </p:txBody>
      </p:sp>
      <p:sp>
        <p:nvSpPr>
          <p:cNvPr id="102403" name="Content Placeholder 2"/>
          <p:cNvSpPr>
            <a:spLocks noGrp="1"/>
          </p:cNvSpPr>
          <p:nvPr>
            <p:ph idx="1"/>
          </p:nvPr>
        </p:nvSpPr>
        <p:spPr>
          <a:xfrm>
            <a:off x="628650" y="1752600"/>
            <a:ext cx="7886700" cy="4351338"/>
          </a:xfrm>
        </p:spPr>
        <p:txBody>
          <a:bodyPr>
            <a:normAutofit lnSpcReduction="10000"/>
          </a:bodyPr>
          <a:lstStyle/>
          <a:p>
            <a:pPr marL="0" indent="0">
              <a:buFont typeface="Arial" panose="020B0604020202020204" pitchFamily="34" charset="0"/>
              <a:buNone/>
            </a:pPr>
            <a:r>
              <a:rPr lang="el-GR" altLang="en-US" sz="1600" dirty="0" smtClean="0"/>
              <a:t>Το Έργο αυτό κάνει χρήση των ακόλουθων έργων:</a:t>
            </a:r>
          </a:p>
          <a:p>
            <a:pPr marL="0" indent="0">
              <a:buFont typeface="Arial" panose="020B0604020202020204" pitchFamily="34" charset="0"/>
              <a:buNone/>
            </a:pPr>
            <a:r>
              <a:rPr lang="el-GR" altLang="en-US" sz="1600" b="1" dirty="0" smtClean="0"/>
              <a:t>Εικόνες</a:t>
            </a:r>
          </a:p>
          <a:p>
            <a:pPr marL="0" indent="0">
              <a:buNone/>
            </a:pPr>
            <a:r>
              <a:rPr lang="el-GR" altLang="en-US" sz="1600" b="1" dirty="0" smtClean="0"/>
              <a:t>Εικόνα 1: </a:t>
            </a:r>
            <a:r>
              <a:rPr lang="az-Cyrl-AZ" altLang="en-US" sz="1600" dirty="0" smtClean="0"/>
              <a:t>Адаптация из </a:t>
            </a:r>
            <a:r>
              <a:rPr lang="en-US" altLang="en-US" sz="1600" dirty="0" smtClean="0"/>
              <a:t>Joomla </a:t>
            </a:r>
            <a:r>
              <a:rPr lang="az-Cyrl-AZ" altLang="en-US" sz="1600" dirty="0" smtClean="0"/>
              <a:t>в </a:t>
            </a:r>
            <a:r>
              <a:rPr lang="en-US" altLang="en-US" sz="1600" dirty="0" err="1" smtClean="0"/>
              <a:t>uCoz</a:t>
            </a:r>
            <a:r>
              <a:rPr lang="en-US" altLang="en-US" sz="1600" dirty="0" smtClean="0"/>
              <a:t> - </a:t>
            </a:r>
            <a:r>
              <a:rPr lang="en-US" altLang="en-US" sz="1600" dirty="0" err="1" smtClean="0"/>
              <a:t>Lewonchik</a:t>
            </a:r>
            <a:r>
              <a:rPr lang="en-US" altLang="en-US" sz="1600" dirty="0" smtClean="0"/>
              <a:t> © 2010. </a:t>
            </a:r>
            <a:r>
              <a:rPr lang="el-GR" altLang="en-US" sz="1600" dirty="0" smtClean="0"/>
              <a:t>Σύνδεσμος: </a:t>
            </a:r>
            <a:r>
              <a:rPr lang="en-US" altLang="en-US" sz="1600" dirty="0" smtClean="0"/>
              <a:t>http://1vitavet.ucoz.ru/publ/carstvo_zhivotnykh/chlenistonogie/35. </a:t>
            </a:r>
            <a:r>
              <a:rPr lang="el-GR" altLang="en-US" sz="1600" dirty="0" smtClean="0"/>
              <a:t>Πηγή: </a:t>
            </a:r>
            <a:r>
              <a:rPr lang="en-US" altLang="en-US" sz="1600" dirty="0" smtClean="0"/>
              <a:t>http://1vitavet.ucoz.ru.</a:t>
            </a:r>
          </a:p>
          <a:p>
            <a:pPr marL="0" indent="0">
              <a:buNone/>
            </a:pPr>
            <a:r>
              <a:rPr lang="el-GR" altLang="en-US" sz="1600" b="1" dirty="0" smtClean="0"/>
              <a:t>Εικόνα 2: </a:t>
            </a:r>
            <a:r>
              <a:rPr lang="en-US" altLang="en-US" sz="1600" dirty="0" smtClean="0"/>
              <a:t>Le </a:t>
            </a:r>
            <a:r>
              <a:rPr lang="en-US" altLang="en-US" sz="1600" dirty="0" err="1" smtClean="0"/>
              <a:t>centipède</a:t>
            </a:r>
            <a:r>
              <a:rPr lang="en-US" altLang="en-US" sz="1600" dirty="0" smtClean="0"/>
              <a:t>: </a:t>
            </a:r>
            <a:r>
              <a:rPr lang="en-US" altLang="en-US" sz="1600" dirty="0" err="1" smtClean="0"/>
              <a:t>famille</a:t>
            </a:r>
            <a:r>
              <a:rPr lang="en-US" altLang="en-US" sz="1600" dirty="0" smtClean="0"/>
              <a:t> des mille-</a:t>
            </a:r>
            <a:r>
              <a:rPr lang="en-US" altLang="en-US" sz="1600" dirty="0" err="1" smtClean="0"/>
              <a:t>pattes</a:t>
            </a:r>
            <a:r>
              <a:rPr lang="en-US" altLang="en-US" sz="1600" dirty="0" smtClean="0"/>
              <a:t>. DROITS D'AUTEUR © 2015. </a:t>
            </a:r>
            <a:r>
              <a:rPr lang="el-GR" altLang="en-US" sz="1600" dirty="0" smtClean="0"/>
              <a:t>Σύνδεσμος: </a:t>
            </a:r>
            <a:r>
              <a:rPr lang="en-US" altLang="en-US" sz="1600" dirty="0" smtClean="0"/>
              <a:t>http://www.abatextermination.ca/le-centipede-famille-des-mille-pattes/. </a:t>
            </a:r>
            <a:r>
              <a:rPr lang="el-GR" altLang="en-US" sz="1600" dirty="0" smtClean="0"/>
              <a:t>Πηγή: </a:t>
            </a:r>
            <a:r>
              <a:rPr lang="en-US" altLang="en-US" sz="1600" dirty="0" smtClean="0"/>
              <a:t>http://www.abatextermination.ca.</a:t>
            </a:r>
          </a:p>
          <a:p>
            <a:pPr marL="0" indent="0">
              <a:buNone/>
            </a:pPr>
            <a:r>
              <a:rPr lang="el-GR" altLang="en-US" sz="1600" b="1" dirty="0" smtClean="0"/>
              <a:t>Εικόνα 3: </a:t>
            </a:r>
            <a:r>
              <a:rPr lang="en-US" altLang="en-US" sz="1600" dirty="0" err="1" smtClean="0"/>
              <a:t>Geophilomorpha</a:t>
            </a:r>
            <a:r>
              <a:rPr lang="en-US" altLang="en-US" sz="1600" dirty="0" smtClean="0"/>
              <a:t> spp. Copyright © 2006 Steve-o, Everything else copyright © 2003-2015 Iowa State University. </a:t>
            </a:r>
            <a:r>
              <a:rPr lang="el-GR" altLang="en-US" sz="1600" dirty="0" smtClean="0"/>
              <a:t>Σύνδεσμος: </a:t>
            </a:r>
            <a:r>
              <a:rPr lang="en-US" altLang="en-US" sz="1600" dirty="0" smtClean="0"/>
              <a:t>http://bugguide.net/node/view/49805. </a:t>
            </a:r>
            <a:r>
              <a:rPr lang="el-GR" altLang="en-US" sz="1600" dirty="0" smtClean="0"/>
              <a:t>Πηγή: </a:t>
            </a:r>
            <a:r>
              <a:rPr lang="en-US" altLang="en-US" sz="1600" dirty="0" smtClean="0"/>
              <a:t>http://bugguide.net.</a:t>
            </a:r>
          </a:p>
          <a:p>
            <a:pPr marL="0" indent="0">
              <a:buNone/>
            </a:pPr>
            <a:r>
              <a:rPr lang="el-GR" altLang="en-US" sz="1600" b="1" dirty="0" smtClean="0"/>
              <a:t>Εικόνα 4: </a:t>
            </a:r>
            <a:r>
              <a:rPr lang="en-US" altLang="en-US" sz="1600" dirty="0" err="1" smtClean="0"/>
              <a:t>Tuoba</a:t>
            </a:r>
            <a:r>
              <a:rPr lang="en-US" altLang="en-US" sz="1600" dirty="0" smtClean="0"/>
              <a:t> </a:t>
            </a:r>
            <a:r>
              <a:rPr lang="en-US" altLang="en-US" sz="1600" dirty="0" err="1" smtClean="0"/>
              <a:t>laticeps</a:t>
            </a:r>
            <a:r>
              <a:rPr lang="en-US" altLang="en-US" sz="1600" dirty="0" smtClean="0"/>
              <a:t>. </a:t>
            </a:r>
            <a:r>
              <a:rPr lang="el-GR" altLang="en-US" sz="1600" dirty="0" smtClean="0"/>
              <a:t>Τ</a:t>
            </a:r>
            <a:r>
              <a:rPr lang="en-US" altLang="en-US" sz="1600" dirty="0" err="1" smtClean="0"/>
              <a:t>asmanian</a:t>
            </a:r>
            <a:r>
              <a:rPr lang="en-US" altLang="en-US" sz="1600" dirty="0" smtClean="0"/>
              <a:t> </a:t>
            </a:r>
            <a:r>
              <a:rPr lang="en-US" altLang="en-US" sz="1600" dirty="0" err="1" smtClean="0"/>
              <a:t>Multipedes</a:t>
            </a:r>
            <a:r>
              <a:rPr lang="en-US" altLang="en-US" sz="1600" dirty="0" smtClean="0"/>
              <a:t>. </a:t>
            </a:r>
            <a:r>
              <a:rPr lang="el-GR" altLang="en-US" sz="1600" dirty="0" smtClean="0"/>
              <a:t>Σύνδεσμος: </a:t>
            </a:r>
            <a:r>
              <a:rPr lang="en-US" altLang="en-US" sz="1600" dirty="0" smtClean="0"/>
              <a:t>http://www.polydesmida.info/tasmanianmultipedes/centi-geo.html. </a:t>
            </a:r>
            <a:r>
              <a:rPr lang="el-GR" altLang="en-US" sz="1600" dirty="0" smtClean="0"/>
              <a:t>Πηγή: </a:t>
            </a:r>
            <a:r>
              <a:rPr lang="en-US" altLang="en-US" sz="1600" dirty="0" smtClean="0"/>
              <a:t>http://www.polydesmida.info.</a:t>
            </a:r>
          </a:p>
          <a:p>
            <a:pPr marL="0" indent="0">
              <a:buNone/>
            </a:pPr>
            <a:r>
              <a:rPr lang="el-GR" altLang="en-US" sz="1600" b="1" dirty="0" smtClean="0"/>
              <a:t>Εικόνα 5: </a:t>
            </a:r>
            <a:r>
              <a:rPr lang="en-US" altLang="en-US" sz="1600" dirty="0" smtClean="0"/>
              <a:t>Micologia.net. </a:t>
            </a:r>
            <a:r>
              <a:rPr lang="el-GR" altLang="en-US" sz="1600" dirty="0" smtClean="0"/>
              <a:t>Σύνδεσμος: </a:t>
            </a:r>
            <a:r>
              <a:rPr lang="en-US" altLang="en-US" sz="1600" dirty="0" smtClean="0"/>
              <a:t>http://www.micologia.net/gallery2/main.php?g2_itemId=26950. </a:t>
            </a:r>
            <a:r>
              <a:rPr lang="el-GR" altLang="en-US" sz="1600" dirty="0" smtClean="0"/>
              <a:t>Πηγή: </a:t>
            </a:r>
            <a:r>
              <a:rPr lang="en-US" altLang="en-US" sz="1600" dirty="0" smtClean="0"/>
              <a:t>http://www.micologia.net. </a:t>
            </a:r>
          </a:p>
          <a:p>
            <a:pPr marL="0" indent="0">
              <a:buNone/>
            </a:pPr>
            <a:endParaRPr lang="en-US" altLang="en-US" sz="1600" dirty="0" smtClean="0"/>
          </a:p>
        </p:txBody>
      </p:sp>
      <p:sp>
        <p:nvSpPr>
          <p:cNvPr id="6" name="Θέση υποσέλιδου 5"/>
          <p:cNvSpPr>
            <a:spLocks noGrp="1"/>
          </p:cNvSpPr>
          <p:nvPr>
            <p:ph type="ftr" sz="quarter" idx="11"/>
          </p:nvPr>
        </p:nvSpPr>
        <p:spPr/>
        <p:txBody>
          <a:bodyPr/>
          <a:lstStyle/>
          <a:p>
            <a:pPr>
              <a:defRPr/>
            </a:pPr>
            <a:r>
              <a:rPr lang="el-GR" smtClean="0"/>
              <a:t>Ενότητα 16. Εργαστηριακή Άσκηση Μυριάποδα</a:t>
            </a:r>
            <a:endParaRPr lang="en-US"/>
          </a:p>
        </p:txBody>
      </p:sp>
      <p:sp>
        <p:nvSpPr>
          <p:cNvPr id="102405" name="Θέση αριθμού διαφάνειας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5FBAC219-4D11-4547-95A7-4E29C7272707}" type="slidenum">
              <a:rPr lang="en-US" altLang="en-US" sz="1200">
                <a:solidFill>
                  <a:srgbClr val="898989"/>
                </a:solidFill>
                <a:cs typeface="Arial" panose="020B0604020202020204" pitchFamily="34" charset="0"/>
              </a:rPr>
              <a:pPr>
                <a:lnSpc>
                  <a:spcPct val="100000"/>
                </a:lnSpc>
                <a:spcBef>
                  <a:spcPct val="0"/>
                </a:spcBef>
                <a:buFontTx/>
                <a:buNone/>
              </a:pPr>
              <a:t>50</a:t>
            </a:fld>
            <a:endParaRPr lang="en-US" altLang="en-US" sz="120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314325" y="396622"/>
            <a:ext cx="8515350" cy="1325563"/>
          </a:xfrm>
        </p:spPr>
        <p:txBody>
          <a:bodyPr/>
          <a:lstStyle/>
          <a:p>
            <a:r>
              <a:rPr lang="el-GR" altLang="en-US" sz="4000" dirty="0" smtClean="0"/>
              <a:t>Σημείωμα Χρήσης Έργων Τρίτων</a:t>
            </a:r>
            <a:r>
              <a:rPr lang="en-US" altLang="en-US" sz="4000" dirty="0" smtClean="0"/>
              <a:t> </a:t>
            </a:r>
            <a:r>
              <a:rPr lang="en-US" altLang="en-US" sz="4000" dirty="0" smtClean="0"/>
              <a:t>2/11</a:t>
            </a:r>
            <a:endParaRPr lang="el-GR" altLang="en-US" sz="4000" dirty="0" smtClean="0"/>
          </a:p>
        </p:txBody>
      </p:sp>
      <p:sp>
        <p:nvSpPr>
          <p:cNvPr id="102403" name="Content Placeholder 2"/>
          <p:cNvSpPr>
            <a:spLocks noGrp="1"/>
          </p:cNvSpPr>
          <p:nvPr>
            <p:ph idx="1"/>
          </p:nvPr>
        </p:nvSpPr>
        <p:spPr>
          <a:xfrm>
            <a:off x="628650" y="1752600"/>
            <a:ext cx="7886700" cy="4351338"/>
          </a:xfrm>
        </p:spPr>
        <p:txBody>
          <a:bodyPr/>
          <a:lstStyle/>
          <a:p>
            <a:pPr marL="0" indent="0">
              <a:buNone/>
            </a:pPr>
            <a:r>
              <a:rPr lang="el-GR" altLang="en-US" sz="1600" b="1" dirty="0" smtClean="0"/>
              <a:t>Εικόνα </a:t>
            </a:r>
            <a:r>
              <a:rPr lang="el-GR" altLang="en-US" sz="1600" b="1" dirty="0" smtClean="0"/>
              <a:t>6: </a:t>
            </a:r>
            <a:r>
              <a:rPr lang="en-US" altLang="en-US" sz="1600" dirty="0" err="1" smtClean="0"/>
              <a:t>Megarian</a:t>
            </a:r>
            <a:r>
              <a:rPr lang="en-US" altLang="en-US" sz="1600" dirty="0" smtClean="0"/>
              <a:t> (Mediterranean) Banded Centipede - </a:t>
            </a:r>
            <a:r>
              <a:rPr lang="en-US" altLang="en-US" sz="1600" dirty="0" err="1" smtClean="0"/>
              <a:t>Scolopendra</a:t>
            </a:r>
            <a:r>
              <a:rPr lang="en-US" altLang="en-US" sz="1600" dirty="0" smtClean="0"/>
              <a:t> </a:t>
            </a:r>
            <a:r>
              <a:rPr lang="en-US" altLang="en-US" sz="1600" dirty="0" err="1" smtClean="0"/>
              <a:t>cingulata</a:t>
            </a:r>
            <a:r>
              <a:rPr lang="en-US" altLang="en-US" sz="1600" dirty="0" smtClean="0"/>
              <a:t>. Photo credit: ©Adam </a:t>
            </a:r>
            <a:r>
              <a:rPr lang="en-US" altLang="en-US" sz="1600" dirty="0" err="1" smtClean="0"/>
              <a:t>Gor</a:t>
            </a:r>
            <a:r>
              <a:rPr lang="en-US" altLang="en-US" sz="1600" dirty="0" smtClean="0"/>
              <a:t>.  </a:t>
            </a:r>
            <a:r>
              <a:rPr lang="el-GR" altLang="en-US" sz="1600" dirty="0" smtClean="0"/>
              <a:t>Σύνδεσμος: </a:t>
            </a:r>
            <a:r>
              <a:rPr lang="en-US" altLang="en-US" sz="1600" dirty="0" smtClean="0"/>
              <a:t>http://libutron.tumblr.com/post/94556683897/megarian-mediterranean-banded-centipede. </a:t>
            </a:r>
            <a:r>
              <a:rPr lang="el-GR" altLang="en-US" sz="1600" dirty="0" smtClean="0"/>
              <a:t>Πηγή: </a:t>
            </a:r>
            <a:r>
              <a:rPr lang="en-US" altLang="en-US" sz="1600" dirty="0" smtClean="0"/>
              <a:t>http://libutron.tumblr.com. </a:t>
            </a:r>
          </a:p>
          <a:p>
            <a:pPr marL="0" indent="0">
              <a:buNone/>
            </a:pPr>
            <a:r>
              <a:rPr lang="el-GR" altLang="en-US" sz="1600" b="1" dirty="0" smtClean="0"/>
              <a:t>Εικόνα 7: </a:t>
            </a:r>
            <a:r>
              <a:rPr lang="en-US" altLang="en-US" sz="1600" dirty="0" smtClean="0"/>
              <a:t>Stone Centipede - </a:t>
            </a:r>
            <a:r>
              <a:rPr lang="en-US" altLang="en-US" sz="1600" dirty="0" err="1" smtClean="0"/>
              <a:t>Lithobiomorpha</a:t>
            </a:r>
            <a:r>
              <a:rPr lang="en-US" altLang="en-US" sz="1600" dirty="0" smtClean="0"/>
              <a:t> - </a:t>
            </a:r>
            <a:r>
              <a:rPr lang="en-US" altLang="en-US" sz="1600" dirty="0" err="1" smtClean="0"/>
              <a:t>Lithobius</a:t>
            </a:r>
            <a:r>
              <a:rPr lang="en-US" altLang="en-US" sz="1600" dirty="0" smtClean="0"/>
              <a:t> </a:t>
            </a:r>
            <a:r>
              <a:rPr lang="en-US" altLang="en-US" sz="1600" dirty="0" err="1" smtClean="0"/>
              <a:t>forficatus</a:t>
            </a:r>
            <a:r>
              <a:rPr lang="en-US" altLang="en-US" sz="1600" dirty="0" smtClean="0"/>
              <a:t>. All photographs copyright © 2014 Tom Murray.  </a:t>
            </a:r>
            <a:r>
              <a:rPr lang="el-GR" altLang="en-US" sz="1600" dirty="0" smtClean="0"/>
              <a:t>Σύνδεσμος: </a:t>
            </a:r>
            <a:r>
              <a:rPr lang="en-US" altLang="en-US" sz="1600" dirty="0" smtClean="0"/>
              <a:t>http://www.pbase.com/image/54166080. </a:t>
            </a:r>
            <a:r>
              <a:rPr lang="el-GR" altLang="en-US" sz="1600" dirty="0" smtClean="0"/>
              <a:t>Πηγή: </a:t>
            </a:r>
            <a:r>
              <a:rPr lang="en-US" altLang="en-US" sz="1600" dirty="0" smtClean="0"/>
              <a:t>http://www.pbase.com.</a:t>
            </a:r>
          </a:p>
          <a:p>
            <a:pPr marL="0" indent="0">
              <a:buNone/>
            </a:pPr>
            <a:r>
              <a:rPr lang="el-GR" altLang="en-US" sz="1600" b="1" dirty="0" smtClean="0"/>
              <a:t>Εικόνα 8: </a:t>
            </a:r>
            <a:r>
              <a:rPr lang="en-US" altLang="en-US" sz="1600" dirty="0" smtClean="0"/>
              <a:t>Copyright </a:t>
            </a:r>
            <a:r>
              <a:rPr lang="en-US" altLang="en-US" sz="1600" dirty="0" err="1" smtClean="0"/>
              <a:t>Miroslav</a:t>
            </a:r>
            <a:r>
              <a:rPr lang="en-US" altLang="en-US" sz="1600" dirty="0" smtClean="0"/>
              <a:t> </a:t>
            </a:r>
            <a:r>
              <a:rPr lang="en-US" altLang="en-US" sz="1600" dirty="0" err="1" smtClean="0"/>
              <a:t>Deml</a:t>
            </a:r>
            <a:r>
              <a:rPr lang="en-US" altLang="en-US" sz="1600" dirty="0" smtClean="0"/>
              <a:t>. </a:t>
            </a:r>
            <a:r>
              <a:rPr lang="el-GR" altLang="en-US" sz="1600" dirty="0" smtClean="0"/>
              <a:t>Σύνδεσμος: </a:t>
            </a:r>
            <a:r>
              <a:rPr lang="en-US" altLang="en-US" sz="1600" dirty="0" smtClean="0"/>
              <a:t>http://eol.org/pages/577/overview. </a:t>
            </a:r>
            <a:r>
              <a:rPr lang="el-GR" altLang="en-US" sz="1600" dirty="0" smtClean="0"/>
              <a:t>Πηγή: </a:t>
            </a:r>
            <a:r>
              <a:rPr lang="en-US" altLang="en-US" sz="1600" dirty="0" smtClean="0"/>
              <a:t>http://eol.org. </a:t>
            </a:r>
          </a:p>
          <a:p>
            <a:pPr marL="0" indent="0">
              <a:buNone/>
            </a:pPr>
            <a:r>
              <a:rPr lang="el-GR" altLang="en-US" sz="1600" b="1" dirty="0" smtClean="0"/>
              <a:t>Εικόνα 9: </a:t>
            </a:r>
            <a:r>
              <a:rPr lang="en-US" altLang="en-US" sz="1600" dirty="0" smtClean="0"/>
              <a:t>Copyright the Z-Letter Archive. </a:t>
            </a:r>
            <a:r>
              <a:rPr lang="el-GR" altLang="en-US" sz="1600" dirty="0" smtClean="0"/>
              <a:t>Σύνδεσμος: </a:t>
            </a:r>
            <a:r>
              <a:rPr lang="en-US" altLang="en-US" sz="1600" dirty="0" smtClean="0"/>
              <a:t>https://zletter.files.wordpress.com/2010/04/centipedes1.jpg. </a:t>
            </a:r>
            <a:r>
              <a:rPr lang="el-GR" altLang="en-US" sz="1600" dirty="0" smtClean="0"/>
              <a:t>Πηγή: </a:t>
            </a:r>
            <a:r>
              <a:rPr lang="en-US" altLang="en-US" sz="1600" dirty="0" smtClean="0"/>
              <a:t>https://zletter.files.wordpress.com.</a:t>
            </a:r>
          </a:p>
          <a:p>
            <a:pPr marL="0" indent="0">
              <a:buNone/>
            </a:pPr>
            <a:r>
              <a:rPr lang="el-GR" altLang="en-US" sz="1600" b="1" dirty="0" smtClean="0"/>
              <a:t>Εικόνα 10: </a:t>
            </a:r>
            <a:r>
              <a:rPr lang="en-US" altLang="en-US" sz="1600" dirty="0" smtClean="0"/>
              <a:t>Copyright 1969 by the respective contributor. </a:t>
            </a:r>
            <a:r>
              <a:rPr lang="el-GR" altLang="en-US" sz="1600" dirty="0" smtClean="0"/>
              <a:t>Πηγή: </a:t>
            </a:r>
            <a:r>
              <a:rPr lang="en-US" altLang="en-US" sz="1600" dirty="0" smtClean="0"/>
              <a:t>F.E.G Cox, R Philips </a:t>
            </a:r>
            <a:r>
              <a:rPr lang="en-US" altLang="en-US" sz="1600" dirty="0" err="1" smtClean="0"/>
              <a:t>Dalis</a:t>
            </a:r>
            <a:r>
              <a:rPr lang="en-US" altLang="en-US" sz="1600" dirty="0" smtClean="0"/>
              <a:t>, J. Green, J. E. Morton, D. </a:t>
            </a:r>
            <a:r>
              <a:rPr lang="en-US" altLang="en-US" sz="1600" dirty="0" err="1" smtClean="0"/>
              <a:t>Nickols</a:t>
            </a:r>
            <a:r>
              <a:rPr lang="en-US" altLang="en-US" sz="1600" dirty="0" smtClean="0"/>
              <a:t>, D. Wakelin, Practical Invertebrate Zoology. A Laboratory Manual.</a:t>
            </a:r>
          </a:p>
          <a:p>
            <a:pPr marL="0" indent="0">
              <a:buNone/>
            </a:pPr>
            <a:endParaRPr lang="en-US" altLang="en-US" sz="1600" dirty="0" smtClean="0"/>
          </a:p>
        </p:txBody>
      </p:sp>
      <p:sp>
        <p:nvSpPr>
          <p:cNvPr id="6" name="Θέση υποσέλιδου 5"/>
          <p:cNvSpPr>
            <a:spLocks noGrp="1"/>
          </p:cNvSpPr>
          <p:nvPr>
            <p:ph type="ftr" sz="quarter" idx="11"/>
          </p:nvPr>
        </p:nvSpPr>
        <p:spPr/>
        <p:txBody>
          <a:bodyPr/>
          <a:lstStyle/>
          <a:p>
            <a:pPr>
              <a:defRPr/>
            </a:pPr>
            <a:r>
              <a:rPr lang="el-GR" smtClean="0"/>
              <a:t>Ενότητα 16. Εργαστηριακή Άσκηση Μυριάποδα</a:t>
            </a:r>
            <a:endParaRPr lang="en-US"/>
          </a:p>
        </p:txBody>
      </p:sp>
      <p:sp>
        <p:nvSpPr>
          <p:cNvPr id="102405" name="Θέση αριθμού διαφάνειας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5FBAC219-4D11-4547-95A7-4E29C7272707}" type="slidenum">
              <a:rPr lang="en-US" altLang="en-US" sz="1200">
                <a:solidFill>
                  <a:srgbClr val="898989"/>
                </a:solidFill>
                <a:cs typeface="Arial" panose="020B0604020202020204" pitchFamily="34" charset="0"/>
              </a:rPr>
              <a:pPr>
                <a:lnSpc>
                  <a:spcPct val="100000"/>
                </a:lnSpc>
                <a:spcBef>
                  <a:spcPct val="0"/>
                </a:spcBef>
                <a:buFontTx/>
                <a:buNone/>
              </a:pPr>
              <a:t>51</a:t>
            </a:fld>
            <a:endParaRPr lang="en-US" altLang="en-US" sz="1200">
              <a:solidFill>
                <a:srgbClr val="898989"/>
              </a:solidFill>
              <a:cs typeface="Arial" panose="020B0604020202020204" pitchFamily="34" charset="0"/>
            </a:endParaRPr>
          </a:p>
        </p:txBody>
      </p:sp>
    </p:spTree>
    <p:extLst>
      <p:ext uri="{BB962C8B-B14F-4D97-AF65-F5344CB8AC3E}">
        <p14:creationId xmlns:p14="http://schemas.microsoft.com/office/powerpoint/2010/main" val="15443245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254794" y="427037"/>
            <a:ext cx="8515350" cy="1325563"/>
          </a:xfrm>
        </p:spPr>
        <p:txBody>
          <a:bodyPr/>
          <a:lstStyle/>
          <a:p>
            <a:r>
              <a:rPr lang="el-GR" altLang="en-US" sz="4000" dirty="0" smtClean="0"/>
              <a:t>Σημείωμα Χρήσης Έργων Τρίτων</a:t>
            </a:r>
            <a:r>
              <a:rPr lang="en-US" altLang="en-US" sz="4000" dirty="0" smtClean="0"/>
              <a:t> </a:t>
            </a:r>
            <a:r>
              <a:rPr lang="en-US" altLang="en-US" sz="4000" dirty="0" smtClean="0"/>
              <a:t>3/11</a:t>
            </a:r>
            <a:endParaRPr lang="el-GR" altLang="en-US" sz="4000" dirty="0" smtClean="0"/>
          </a:p>
        </p:txBody>
      </p:sp>
      <p:sp>
        <p:nvSpPr>
          <p:cNvPr id="102403" name="Content Placeholder 2"/>
          <p:cNvSpPr>
            <a:spLocks noGrp="1"/>
          </p:cNvSpPr>
          <p:nvPr>
            <p:ph idx="1"/>
          </p:nvPr>
        </p:nvSpPr>
        <p:spPr>
          <a:xfrm>
            <a:off x="628650" y="1752600"/>
            <a:ext cx="7886700" cy="4351338"/>
          </a:xfrm>
        </p:spPr>
        <p:txBody>
          <a:bodyPr/>
          <a:lstStyle/>
          <a:p>
            <a:pPr marL="0" indent="0">
              <a:buNone/>
            </a:pPr>
            <a:r>
              <a:rPr lang="el-GR" altLang="en-US" sz="1600" b="1" dirty="0" smtClean="0"/>
              <a:t>Εικόνα </a:t>
            </a:r>
            <a:r>
              <a:rPr lang="el-GR" altLang="en-US" sz="1600" b="1" dirty="0" smtClean="0"/>
              <a:t>11: </a:t>
            </a:r>
            <a:r>
              <a:rPr lang="en-US" altLang="en-US" sz="1600" dirty="0" smtClean="0"/>
              <a:t>Centipede18L.gif. Copyright 2001 by Richard Fox, Lander University. </a:t>
            </a:r>
            <a:r>
              <a:rPr lang="el-GR" altLang="en-US" sz="1600" dirty="0" smtClean="0"/>
              <a:t>Σύνδεσμος: </a:t>
            </a:r>
            <a:r>
              <a:rPr lang="en-US" altLang="en-US" sz="1600" dirty="0" smtClean="0"/>
              <a:t>http://lanwebs.lander.edu/faculty/rsfox/invertebrates/scutigera.html. </a:t>
            </a:r>
            <a:r>
              <a:rPr lang="el-GR" altLang="en-US" sz="1600" dirty="0" smtClean="0"/>
              <a:t>Πηγή: </a:t>
            </a:r>
            <a:r>
              <a:rPr lang="en-US" altLang="en-US" sz="1600" dirty="0" smtClean="0"/>
              <a:t>http://lanwebs.lander.edu.</a:t>
            </a:r>
          </a:p>
          <a:p>
            <a:pPr marL="0" indent="0">
              <a:buNone/>
            </a:pPr>
            <a:r>
              <a:rPr lang="el-GR" altLang="en-US" sz="1600" b="1" dirty="0" smtClean="0"/>
              <a:t>Εικόνα 12: </a:t>
            </a:r>
            <a:r>
              <a:rPr lang="en-US" altLang="en-US" sz="1600" dirty="0" smtClean="0"/>
              <a:t>Centipede17L.gif. Copyright 2001 </a:t>
            </a:r>
            <a:r>
              <a:rPr lang="en-US" altLang="en-US" sz="1600" dirty="0" err="1" smtClean="0"/>
              <a:t>byRichard</a:t>
            </a:r>
            <a:r>
              <a:rPr lang="en-US" altLang="en-US" sz="1600" dirty="0" smtClean="0"/>
              <a:t> Fox, Lander University. </a:t>
            </a:r>
            <a:r>
              <a:rPr lang="el-GR" altLang="en-US" sz="1600" dirty="0" smtClean="0"/>
              <a:t>Σύνδεσμος: </a:t>
            </a:r>
            <a:r>
              <a:rPr lang="en-US" altLang="en-US" sz="1600" dirty="0" smtClean="0"/>
              <a:t>http://lanwebs.lander.edu/faculty/rsfox/invertebrates/scutigera.html. </a:t>
            </a:r>
            <a:r>
              <a:rPr lang="el-GR" altLang="en-US" sz="1600" dirty="0" smtClean="0"/>
              <a:t>Πηγή: </a:t>
            </a:r>
            <a:r>
              <a:rPr lang="en-US" altLang="en-US" sz="1600" dirty="0" smtClean="0"/>
              <a:t>http://lanwebs.lander.edu.</a:t>
            </a:r>
          </a:p>
          <a:p>
            <a:pPr marL="0" indent="0">
              <a:buNone/>
            </a:pPr>
            <a:r>
              <a:rPr lang="el-GR" altLang="en-US" sz="1600" b="1" dirty="0" smtClean="0"/>
              <a:t>Εικόνα 13: </a:t>
            </a:r>
            <a:r>
              <a:rPr lang="en-US" altLang="en-US" sz="1600" dirty="0" smtClean="0"/>
              <a:t>Centipede19L.gif. Copyright 2001 </a:t>
            </a:r>
            <a:r>
              <a:rPr lang="en-US" altLang="en-US" sz="1600" dirty="0" err="1" smtClean="0"/>
              <a:t>byRichard</a:t>
            </a:r>
            <a:r>
              <a:rPr lang="en-US" altLang="en-US" sz="1600" dirty="0" smtClean="0"/>
              <a:t> Fox, Lander University. </a:t>
            </a:r>
            <a:r>
              <a:rPr lang="el-GR" altLang="en-US" sz="1600" dirty="0" smtClean="0"/>
              <a:t>Σύνδεσμος: </a:t>
            </a:r>
            <a:r>
              <a:rPr lang="en-US" altLang="en-US" sz="1600" dirty="0" smtClean="0"/>
              <a:t>http://lanwebs.lander.edu/faculty/rsfox/invertebrates/scutigera.html. </a:t>
            </a:r>
            <a:r>
              <a:rPr lang="el-GR" altLang="en-US" sz="1600" dirty="0" smtClean="0"/>
              <a:t>Πηγή: </a:t>
            </a:r>
            <a:r>
              <a:rPr lang="en-US" altLang="en-US" sz="1600" dirty="0" smtClean="0"/>
              <a:t>http://lanwebs.lander.edu.</a:t>
            </a:r>
          </a:p>
          <a:p>
            <a:pPr marL="0" indent="0">
              <a:buNone/>
            </a:pPr>
            <a:r>
              <a:rPr lang="el-GR" altLang="en-US" sz="1600" b="1" dirty="0" smtClean="0"/>
              <a:t>Εικόνα 14: </a:t>
            </a:r>
            <a:r>
              <a:rPr lang="en-US" altLang="en-US" sz="1600" dirty="0" smtClean="0"/>
              <a:t>Copyright © Alan </a:t>
            </a:r>
            <a:r>
              <a:rPr lang="en-US" altLang="en-US" sz="1600" dirty="0" err="1" smtClean="0"/>
              <a:t>Mommerency</a:t>
            </a:r>
            <a:r>
              <a:rPr lang="en-US" altLang="en-US" sz="1600" dirty="0" smtClean="0"/>
              <a:t>, Copyright 2014 </a:t>
            </a:r>
            <a:r>
              <a:rPr lang="en-US" altLang="en-US" sz="1600" dirty="0" err="1" smtClean="0"/>
              <a:t>StudyBlue</a:t>
            </a:r>
            <a:r>
              <a:rPr lang="en-US" altLang="en-US" sz="1600" dirty="0" smtClean="0"/>
              <a:t> Inc. All rights reserved. </a:t>
            </a:r>
            <a:r>
              <a:rPr lang="el-GR" altLang="en-US" sz="1600" dirty="0" smtClean="0"/>
              <a:t>Σύνδεσμος: </a:t>
            </a:r>
            <a:r>
              <a:rPr lang="en-US" altLang="en-US" sz="1600" dirty="0" smtClean="0"/>
              <a:t>https://www.studyblue.com/notes/note/n/invertebrate-zoology-ii/deck/2680310. </a:t>
            </a:r>
            <a:r>
              <a:rPr lang="el-GR" altLang="en-US" sz="1600" dirty="0" smtClean="0"/>
              <a:t>Πηγή: </a:t>
            </a:r>
            <a:r>
              <a:rPr lang="en-US" altLang="en-US" sz="1600" dirty="0" smtClean="0"/>
              <a:t>https://www.studyblue.com/#recents.</a:t>
            </a:r>
          </a:p>
          <a:p>
            <a:pPr marL="0" indent="0">
              <a:buNone/>
            </a:pPr>
            <a:r>
              <a:rPr lang="el-GR" altLang="en-US" sz="1600" b="1" dirty="0" smtClean="0"/>
              <a:t>Εικόνα 15: </a:t>
            </a:r>
            <a:r>
              <a:rPr lang="en-US" altLang="en-US" sz="1600" dirty="0" smtClean="0"/>
              <a:t>Copyright University of Maryland. College of </a:t>
            </a:r>
            <a:r>
              <a:rPr lang="en-US" altLang="en-US" sz="1600" dirty="0" err="1" smtClean="0"/>
              <a:t>Comuter</a:t>
            </a:r>
            <a:r>
              <a:rPr lang="en-US" altLang="en-US" sz="1600" dirty="0" smtClean="0"/>
              <a:t>, </a:t>
            </a:r>
            <a:r>
              <a:rPr lang="en-US" altLang="en-US" sz="1600" dirty="0" err="1" smtClean="0"/>
              <a:t>Methematical</a:t>
            </a:r>
            <a:r>
              <a:rPr lang="en-US" altLang="en-US" sz="1600" dirty="0" smtClean="0"/>
              <a:t> and Natural Sciences. </a:t>
            </a:r>
            <a:r>
              <a:rPr lang="el-GR" altLang="en-US" sz="1600" dirty="0" smtClean="0"/>
              <a:t>Σύνδεσμος: </a:t>
            </a:r>
            <a:r>
              <a:rPr lang="en-US" altLang="en-US" sz="1600" dirty="0" smtClean="0"/>
              <a:t>http://www.life.umd.edu/entm/shultzlab/vtab/chiheadd.jpg. </a:t>
            </a:r>
            <a:r>
              <a:rPr lang="el-GR" altLang="en-US" sz="1600" dirty="0" smtClean="0"/>
              <a:t>Πηγή: </a:t>
            </a:r>
            <a:r>
              <a:rPr lang="en-US" altLang="en-US" sz="1600" dirty="0" smtClean="0"/>
              <a:t>http://cmns.umd.edu/.</a:t>
            </a:r>
          </a:p>
          <a:p>
            <a:pPr marL="0" indent="0">
              <a:buNone/>
            </a:pPr>
            <a:endParaRPr lang="en-US" altLang="en-US" sz="1600" dirty="0" smtClean="0"/>
          </a:p>
        </p:txBody>
      </p:sp>
      <p:sp>
        <p:nvSpPr>
          <p:cNvPr id="6" name="Θέση υποσέλιδου 5"/>
          <p:cNvSpPr>
            <a:spLocks noGrp="1"/>
          </p:cNvSpPr>
          <p:nvPr>
            <p:ph type="ftr" sz="quarter" idx="11"/>
          </p:nvPr>
        </p:nvSpPr>
        <p:spPr/>
        <p:txBody>
          <a:bodyPr/>
          <a:lstStyle/>
          <a:p>
            <a:pPr>
              <a:defRPr/>
            </a:pPr>
            <a:r>
              <a:rPr lang="el-GR" smtClean="0"/>
              <a:t>Ενότητα 16. Εργαστηριακή Άσκηση Μυριάποδα</a:t>
            </a:r>
            <a:endParaRPr lang="en-US"/>
          </a:p>
        </p:txBody>
      </p:sp>
      <p:sp>
        <p:nvSpPr>
          <p:cNvPr id="102405" name="Θέση αριθμού διαφάνειας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5FBAC219-4D11-4547-95A7-4E29C7272707}" type="slidenum">
              <a:rPr lang="en-US" altLang="en-US" sz="1200">
                <a:solidFill>
                  <a:srgbClr val="898989"/>
                </a:solidFill>
                <a:cs typeface="Arial" panose="020B0604020202020204" pitchFamily="34" charset="0"/>
              </a:rPr>
              <a:pPr>
                <a:lnSpc>
                  <a:spcPct val="100000"/>
                </a:lnSpc>
                <a:spcBef>
                  <a:spcPct val="0"/>
                </a:spcBef>
                <a:buFontTx/>
                <a:buNone/>
              </a:pPr>
              <a:t>52</a:t>
            </a:fld>
            <a:endParaRPr lang="en-US" altLang="en-US" sz="1200">
              <a:solidFill>
                <a:srgbClr val="898989"/>
              </a:solidFill>
              <a:cs typeface="Arial" panose="020B0604020202020204" pitchFamily="34" charset="0"/>
            </a:endParaRPr>
          </a:p>
        </p:txBody>
      </p:sp>
    </p:spTree>
    <p:extLst>
      <p:ext uri="{BB962C8B-B14F-4D97-AF65-F5344CB8AC3E}">
        <p14:creationId xmlns:p14="http://schemas.microsoft.com/office/powerpoint/2010/main" val="18256380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314325" y="300831"/>
            <a:ext cx="8515350" cy="1325563"/>
          </a:xfrm>
        </p:spPr>
        <p:txBody>
          <a:bodyPr/>
          <a:lstStyle/>
          <a:p>
            <a:r>
              <a:rPr lang="el-GR" altLang="en-US" sz="4000" dirty="0" smtClean="0"/>
              <a:t>Σημείωμα Χρήσης Έργων Τρίτων</a:t>
            </a:r>
            <a:r>
              <a:rPr lang="en-US" altLang="en-US" sz="4000" dirty="0" smtClean="0"/>
              <a:t> </a:t>
            </a:r>
            <a:r>
              <a:rPr lang="en-US" altLang="en-US" sz="4000" dirty="0" smtClean="0"/>
              <a:t>4/11</a:t>
            </a:r>
            <a:endParaRPr lang="el-GR" altLang="en-US" sz="4000" dirty="0" smtClean="0"/>
          </a:p>
        </p:txBody>
      </p:sp>
      <p:sp>
        <p:nvSpPr>
          <p:cNvPr id="102403" name="Content Placeholder 2"/>
          <p:cNvSpPr>
            <a:spLocks noGrp="1"/>
          </p:cNvSpPr>
          <p:nvPr>
            <p:ph idx="1"/>
          </p:nvPr>
        </p:nvSpPr>
        <p:spPr>
          <a:xfrm>
            <a:off x="628650" y="1752600"/>
            <a:ext cx="7886700" cy="4351338"/>
          </a:xfrm>
        </p:spPr>
        <p:txBody>
          <a:bodyPr/>
          <a:lstStyle/>
          <a:p>
            <a:pPr marL="0" indent="0">
              <a:buNone/>
            </a:pPr>
            <a:r>
              <a:rPr lang="el-GR" altLang="en-US" sz="1600" b="1" dirty="0" smtClean="0"/>
              <a:t>Εικόνα </a:t>
            </a:r>
            <a:r>
              <a:rPr lang="el-GR" altLang="en-US" sz="1600" b="1" dirty="0" smtClean="0"/>
              <a:t>16: </a:t>
            </a:r>
            <a:r>
              <a:rPr lang="en-US" altLang="en-US" sz="1600" dirty="0" smtClean="0"/>
              <a:t>Giant redheaded centipede. Imgrade.com.</a:t>
            </a:r>
            <a:r>
              <a:rPr lang="el-GR" altLang="en-US" sz="1600" dirty="0" smtClean="0"/>
              <a:t>Σύνδεσμος: </a:t>
            </a:r>
            <a:r>
              <a:rPr lang="en-US" altLang="en-US" sz="1600" dirty="0" smtClean="0"/>
              <a:t>http://imgarcade.com/1/centipede-eyes/. </a:t>
            </a:r>
            <a:r>
              <a:rPr lang="el-GR" altLang="en-US" sz="1600" dirty="0" smtClean="0"/>
              <a:t>Πηγή: </a:t>
            </a:r>
            <a:r>
              <a:rPr lang="en-US" altLang="en-US" sz="1600" dirty="0" smtClean="0"/>
              <a:t>http://imgarcade.com/.</a:t>
            </a:r>
          </a:p>
          <a:p>
            <a:pPr marL="0" indent="0">
              <a:buNone/>
            </a:pPr>
            <a:r>
              <a:rPr lang="el-GR" altLang="en-US" sz="1600" b="1" dirty="0" smtClean="0"/>
              <a:t>Εικόνα 17: </a:t>
            </a:r>
            <a:r>
              <a:rPr lang="en-US" altLang="en-US" sz="1600" dirty="0" smtClean="0"/>
              <a:t>Centipede20L.gif. Copyright 2001 by Richard Fox, Lander University. </a:t>
            </a:r>
            <a:r>
              <a:rPr lang="el-GR" altLang="en-US" sz="1600" dirty="0" smtClean="0"/>
              <a:t>Σύνδεσμος: </a:t>
            </a:r>
            <a:r>
              <a:rPr lang="en-US" altLang="en-US" sz="1600" dirty="0" smtClean="0"/>
              <a:t>http://lanwebs.lander.edu/faculty/rsfox/invertebrates/scutigera.html. </a:t>
            </a:r>
            <a:r>
              <a:rPr lang="el-GR" altLang="en-US" sz="1600" dirty="0" smtClean="0"/>
              <a:t>Πηγή: </a:t>
            </a:r>
            <a:r>
              <a:rPr lang="en-US" altLang="en-US" sz="1600" dirty="0" smtClean="0"/>
              <a:t>http://lanwebs.lander.edu.</a:t>
            </a:r>
          </a:p>
          <a:p>
            <a:pPr marL="0" indent="0">
              <a:buNone/>
            </a:pPr>
            <a:r>
              <a:rPr lang="el-GR" altLang="en-US" sz="1600" b="1" dirty="0" smtClean="0"/>
              <a:t>Εικόνα 18: </a:t>
            </a:r>
            <a:r>
              <a:rPr lang="en-US" altLang="en-US" sz="1600" dirty="0" smtClean="0"/>
              <a:t>Centipede21L.gif. Copyright 2001 by Richard Fox, Lander University. </a:t>
            </a:r>
            <a:r>
              <a:rPr lang="el-GR" altLang="en-US" sz="1600" dirty="0" smtClean="0"/>
              <a:t>Σύνδεσμος: </a:t>
            </a:r>
            <a:r>
              <a:rPr lang="en-US" altLang="en-US" sz="1600" dirty="0" smtClean="0"/>
              <a:t>http://lanwebs.lander.edu/faculty/rsfox/invertebrates/scutigera.html. </a:t>
            </a:r>
            <a:r>
              <a:rPr lang="el-GR" altLang="en-US" sz="1600" dirty="0" smtClean="0"/>
              <a:t>Πηγή: </a:t>
            </a:r>
            <a:r>
              <a:rPr lang="en-US" altLang="en-US" sz="1600" dirty="0" smtClean="0"/>
              <a:t>http://lanwebs.lander.edu.</a:t>
            </a:r>
          </a:p>
          <a:p>
            <a:pPr marL="0" indent="0">
              <a:buNone/>
            </a:pPr>
            <a:r>
              <a:rPr lang="el-GR" altLang="en-US" sz="1600" b="1" dirty="0" smtClean="0"/>
              <a:t>Εικόνα 19: </a:t>
            </a:r>
            <a:r>
              <a:rPr lang="en-US" altLang="en-US" sz="1600" dirty="0" smtClean="0"/>
              <a:t>Centipede22L.gif. Copyright 2001 by Richard Fox, Lander University. </a:t>
            </a:r>
            <a:r>
              <a:rPr lang="el-GR" altLang="en-US" sz="1600" dirty="0" smtClean="0"/>
              <a:t>Σύνδεσμος: </a:t>
            </a:r>
            <a:r>
              <a:rPr lang="en-US" altLang="en-US" sz="1600" dirty="0" smtClean="0"/>
              <a:t>http://lanwebs.lander.edu/faculty/rsfox/invertebrates/scutigera.html. </a:t>
            </a:r>
            <a:r>
              <a:rPr lang="el-GR" altLang="en-US" sz="1600" dirty="0" smtClean="0"/>
              <a:t>Πηγή: </a:t>
            </a:r>
            <a:r>
              <a:rPr lang="en-US" altLang="en-US" sz="1600" dirty="0" smtClean="0"/>
              <a:t>http://lanwebs.lander.edu.</a:t>
            </a:r>
          </a:p>
          <a:p>
            <a:pPr marL="0" indent="0">
              <a:buNone/>
            </a:pPr>
            <a:r>
              <a:rPr lang="el-GR" altLang="en-US" sz="1600" b="1" dirty="0" smtClean="0"/>
              <a:t>Εικόνα 20: </a:t>
            </a:r>
            <a:r>
              <a:rPr lang="en-US" altLang="en-US" sz="1600" dirty="0" smtClean="0"/>
              <a:t>Centipede23L.gif. Copyright 2001 by Richard Fox, Lander University. </a:t>
            </a:r>
            <a:r>
              <a:rPr lang="el-GR" altLang="en-US" sz="1600" dirty="0" smtClean="0"/>
              <a:t>Σύνδεσμος: </a:t>
            </a:r>
            <a:r>
              <a:rPr lang="en-US" altLang="en-US" sz="1600" dirty="0" smtClean="0"/>
              <a:t>http://lanwebs.lander.edu/faculty/rsfox/invertebrates/scutigera.html. </a:t>
            </a:r>
            <a:r>
              <a:rPr lang="el-GR" altLang="en-US" sz="1600" dirty="0" smtClean="0"/>
              <a:t>Πηγή: </a:t>
            </a:r>
            <a:r>
              <a:rPr lang="en-US" altLang="en-US" sz="1600" dirty="0" smtClean="0"/>
              <a:t>http://lanwebs.lander.edu.</a:t>
            </a:r>
          </a:p>
          <a:p>
            <a:pPr marL="0" indent="0">
              <a:buNone/>
            </a:pPr>
            <a:endParaRPr lang="en-US" altLang="en-US" sz="1600" dirty="0" smtClean="0"/>
          </a:p>
        </p:txBody>
      </p:sp>
      <p:sp>
        <p:nvSpPr>
          <p:cNvPr id="6" name="Θέση υποσέλιδου 5"/>
          <p:cNvSpPr>
            <a:spLocks noGrp="1"/>
          </p:cNvSpPr>
          <p:nvPr>
            <p:ph type="ftr" sz="quarter" idx="11"/>
          </p:nvPr>
        </p:nvSpPr>
        <p:spPr/>
        <p:txBody>
          <a:bodyPr/>
          <a:lstStyle/>
          <a:p>
            <a:pPr>
              <a:defRPr/>
            </a:pPr>
            <a:r>
              <a:rPr lang="el-GR" smtClean="0"/>
              <a:t>Ενότητα 16. Εργαστηριακή Άσκηση Μυριάποδα</a:t>
            </a:r>
            <a:endParaRPr lang="en-US"/>
          </a:p>
        </p:txBody>
      </p:sp>
      <p:sp>
        <p:nvSpPr>
          <p:cNvPr id="102405" name="Θέση αριθμού διαφάνειας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5FBAC219-4D11-4547-95A7-4E29C7272707}" type="slidenum">
              <a:rPr lang="en-US" altLang="en-US" sz="1200">
                <a:solidFill>
                  <a:srgbClr val="898989"/>
                </a:solidFill>
                <a:cs typeface="Arial" panose="020B0604020202020204" pitchFamily="34" charset="0"/>
              </a:rPr>
              <a:pPr>
                <a:lnSpc>
                  <a:spcPct val="100000"/>
                </a:lnSpc>
                <a:spcBef>
                  <a:spcPct val="0"/>
                </a:spcBef>
                <a:buFontTx/>
                <a:buNone/>
              </a:pPr>
              <a:t>53</a:t>
            </a:fld>
            <a:endParaRPr lang="en-US" altLang="en-US" sz="1200">
              <a:solidFill>
                <a:srgbClr val="898989"/>
              </a:solidFill>
              <a:cs typeface="Arial" panose="020B0604020202020204" pitchFamily="34" charset="0"/>
            </a:endParaRPr>
          </a:p>
        </p:txBody>
      </p:sp>
    </p:spTree>
    <p:extLst>
      <p:ext uri="{BB962C8B-B14F-4D97-AF65-F5344CB8AC3E}">
        <p14:creationId xmlns:p14="http://schemas.microsoft.com/office/powerpoint/2010/main" val="30220204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314325" y="396622"/>
            <a:ext cx="8515350" cy="1325563"/>
          </a:xfrm>
        </p:spPr>
        <p:txBody>
          <a:bodyPr/>
          <a:lstStyle/>
          <a:p>
            <a:r>
              <a:rPr lang="el-GR" altLang="en-US" sz="4000" dirty="0" smtClean="0"/>
              <a:t>Σημείωμα Χρήσης Έργων Τρίτων</a:t>
            </a:r>
            <a:r>
              <a:rPr lang="en-US" altLang="en-US" sz="4000" dirty="0" smtClean="0"/>
              <a:t> </a:t>
            </a:r>
            <a:r>
              <a:rPr lang="en-US" altLang="en-US" sz="4000" dirty="0" smtClean="0"/>
              <a:t>5/11</a:t>
            </a:r>
            <a:endParaRPr lang="el-GR" altLang="en-US" sz="4000" dirty="0" smtClean="0"/>
          </a:p>
        </p:txBody>
      </p:sp>
      <p:sp>
        <p:nvSpPr>
          <p:cNvPr id="102403" name="Content Placeholder 2"/>
          <p:cNvSpPr>
            <a:spLocks noGrp="1"/>
          </p:cNvSpPr>
          <p:nvPr>
            <p:ph idx="1"/>
          </p:nvPr>
        </p:nvSpPr>
        <p:spPr>
          <a:xfrm>
            <a:off x="628650" y="1752600"/>
            <a:ext cx="7886700" cy="4351338"/>
          </a:xfrm>
        </p:spPr>
        <p:txBody>
          <a:bodyPr/>
          <a:lstStyle/>
          <a:p>
            <a:pPr marL="0" indent="0">
              <a:buNone/>
            </a:pPr>
            <a:r>
              <a:rPr lang="el-GR" altLang="en-US" sz="1600" b="1" dirty="0" smtClean="0"/>
              <a:t>Εικόνα </a:t>
            </a:r>
            <a:r>
              <a:rPr lang="el-GR" altLang="en-US" sz="1600" b="1" dirty="0" smtClean="0"/>
              <a:t>21: </a:t>
            </a:r>
            <a:r>
              <a:rPr lang="en-US" altLang="en-US" sz="1600" dirty="0" smtClean="0"/>
              <a:t>Centipede24L.gif. Copyright 2001 by Richard Fox, Lander University. </a:t>
            </a:r>
            <a:r>
              <a:rPr lang="el-GR" altLang="en-US" sz="1600" dirty="0" smtClean="0"/>
              <a:t>Σύνδεσμος: </a:t>
            </a:r>
            <a:r>
              <a:rPr lang="en-US" altLang="en-US" sz="1600" dirty="0" smtClean="0"/>
              <a:t>http://lanwebs.lander.edu/faculty/rsfox/invertebrates/scutigera.html. </a:t>
            </a:r>
            <a:r>
              <a:rPr lang="el-GR" altLang="en-US" sz="1600" dirty="0" smtClean="0"/>
              <a:t>Πηγή: </a:t>
            </a:r>
            <a:r>
              <a:rPr lang="en-US" altLang="en-US" sz="1600" dirty="0" smtClean="0"/>
              <a:t>http://lanwebs.lander.edu.</a:t>
            </a:r>
          </a:p>
          <a:p>
            <a:pPr marL="0" indent="0">
              <a:buNone/>
            </a:pPr>
            <a:r>
              <a:rPr lang="el-GR" altLang="en-US" sz="1600" b="1" dirty="0" smtClean="0"/>
              <a:t>Εικόνα 22: </a:t>
            </a:r>
            <a:r>
              <a:rPr lang="en-US" altLang="en-US" sz="1600" dirty="0" smtClean="0"/>
              <a:t>Centipede25L.gif. Copyright 2001 by Richard Fox, Lander University. </a:t>
            </a:r>
            <a:r>
              <a:rPr lang="el-GR" altLang="en-US" sz="1600" dirty="0" smtClean="0"/>
              <a:t>Σύνδεσμος: </a:t>
            </a:r>
            <a:r>
              <a:rPr lang="en-US" altLang="en-US" sz="1600" dirty="0" smtClean="0"/>
              <a:t>http://lanwebs.lander.edu/faculty/rsfox/invertebrates/scutigera.html. </a:t>
            </a:r>
            <a:r>
              <a:rPr lang="el-GR" altLang="en-US" sz="1600" dirty="0" smtClean="0"/>
              <a:t>Πηγή: </a:t>
            </a:r>
            <a:r>
              <a:rPr lang="en-US" altLang="en-US" sz="1600" dirty="0" smtClean="0"/>
              <a:t>http://lanwebs.lander.edu.</a:t>
            </a:r>
          </a:p>
          <a:p>
            <a:pPr marL="0" indent="0">
              <a:buNone/>
            </a:pPr>
            <a:r>
              <a:rPr lang="el-GR" altLang="en-US" sz="1600" b="1" dirty="0" smtClean="0"/>
              <a:t>Εικόνα 23: </a:t>
            </a:r>
            <a:r>
              <a:rPr lang="en-US" altLang="en-US" sz="1600" dirty="0" smtClean="0"/>
              <a:t>Centipede26L.gif. Copyright 2001 by Richard Fox, Lander University. </a:t>
            </a:r>
            <a:r>
              <a:rPr lang="el-GR" altLang="en-US" sz="1600" dirty="0" smtClean="0"/>
              <a:t>Σύνδεσμος: </a:t>
            </a:r>
            <a:r>
              <a:rPr lang="en-US" altLang="en-US" sz="1600" dirty="0" smtClean="0"/>
              <a:t>http://lanwebs.lander.edu/faculty/rsfox/invertebrates/scutigera.html. </a:t>
            </a:r>
            <a:r>
              <a:rPr lang="el-GR" altLang="en-US" sz="1600" dirty="0" smtClean="0"/>
              <a:t>Πηγή: </a:t>
            </a:r>
            <a:r>
              <a:rPr lang="en-US" altLang="en-US" sz="1600" dirty="0" smtClean="0"/>
              <a:t>http://lanwebs.lander.edu.</a:t>
            </a:r>
          </a:p>
          <a:p>
            <a:pPr marL="0" indent="0">
              <a:buNone/>
            </a:pPr>
            <a:r>
              <a:rPr lang="el-GR" altLang="en-US" sz="1600" b="1" dirty="0" smtClean="0"/>
              <a:t>Εικόνα 24: </a:t>
            </a:r>
            <a:r>
              <a:rPr lang="en-US" altLang="en-US" sz="1600" dirty="0" smtClean="0"/>
              <a:t>Centipede27L.gif. Copyright 2001 by Richard Fox, Lander University. </a:t>
            </a:r>
            <a:r>
              <a:rPr lang="el-GR" altLang="en-US" sz="1600" dirty="0" smtClean="0"/>
              <a:t>Σύνδεσμος: </a:t>
            </a:r>
            <a:r>
              <a:rPr lang="en-US" altLang="en-US" sz="1600" dirty="0" smtClean="0"/>
              <a:t>http://lanwebs.lander.edu/faculty/rsfox/invertebrates/scutigera.html. </a:t>
            </a:r>
            <a:r>
              <a:rPr lang="el-GR" altLang="en-US" sz="1600" dirty="0" smtClean="0"/>
              <a:t>Πηγή: </a:t>
            </a:r>
            <a:r>
              <a:rPr lang="en-US" altLang="en-US" sz="1600" dirty="0" smtClean="0"/>
              <a:t>http://lanwebs.lander.edu.</a:t>
            </a:r>
          </a:p>
          <a:p>
            <a:pPr marL="0" indent="0">
              <a:buNone/>
            </a:pPr>
            <a:r>
              <a:rPr lang="el-GR" altLang="en-US" sz="1600" b="1" dirty="0" smtClean="0"/>
              <a:t>Εικόνα 25: </a:t>
            </a:r>
            <a:r>
              <a:rPr lang="en-US" altLang="en-US" sz="1600" dirty="0" smtClean="0"/>
              <a:t>Centipede28L.gif. Copyright 2001 by Richard Fox, Lander University. </a:t>
            </a:r>
            <a:r>
              <a:rPr lang="el-GR" altLang="en-US" sz="1600" dirty="0" smtClean="0"/>
              <a:t>Σύνδεσμος: </a:t>
            </a:r>
            <a:r>
              <a:rPr lang="en-US" altLang="en-US" sz="1600" dirty="0" smtClean="0"/>
              <a:t>http://lanwebs.lander.edu/faculty/rsfox/invertebrates/scutigera.html. </a:t>
            </a:r>
            <a:r>
              <a:rPr lang="el-GR" altLang="en-US" sz="1600" dirty="0" smtClean="0"/>
              <a:t>Πηγή: </a:t>
            </a:r>
            <a:r>
              <a:rPr lang="en-US" altLang="en-US" sz="1600" dirty="0" smtClean="0"/>
              <a:t>http://lanwebs.lander.edu.</a:t>
            </a:r>
          </a:p>
          <a:p>
            <a:pPr marL="0" indent="0">
              <a:buNone/>
            </a:pPr>
            <a:endParaRPr lang="en-US" altLang="en-US" sz="1600" dirty="0" smtClean="0"/>
          </a:p>
        </p:txBody>
      </p:sp>
      <p:sp>
        <p:nvSpPr>
          <p:cNvPr id="6" name="Θέση υποσέλιδου 5"/>
          <p:cNvSpPr>
            <a:spLocks noGrp="1"/>
          </p:cNvSpPr>
          <p:nvPr>
            <p:ph type="ftr" sz="quarter" idx="11"/>
          </p:nvPr>
        </p:nvSpPr>
        <p:spPr/>
        <p:txBody>
          <a:bodyPr/>
          <a:lstStyle/>
          <a:p>
            <a:pPr>
              <a:defRPr/>
            </a:pPr>
            <a:r>
              <a:rPr lang="el-GR" smtClean="0"/>
              <a:t>Ενότητα 16. Εργαστηριακή Άσκηση Μυριάποδα</a:t>
            </a:r>
            <a:endParaRPr lang="en-US"/>
          </a:p>
        </p:txBody>
      </p:sp>
      <p:sp>
        <p:nvSpPr>
          <p:cNvPr id="102405" name="Θέση αριθμού διαφάνειας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5FBAC219-4D11-4547-95A7-4E29C7272707}" type="slidenum">
              <a:rPr lang="en-US" altLang="en-US" sz="1200">
                <a:solidFill>
                  <a:srgbClr val="898989"/>
                </a:solidFill>
                <a:cs typeface="Arial" panose="020B0604020202020204" pitchFamily="34" charset="0"/>
              </a:rPr>
              <a:pPr>
                <a:lnSpc>
                  <a:spcPct val="100000"/>
                </a:lnSpc>
                <a:spcBef>
                  <a:spcPct val="0"/>
                </a:spcBef>
                <a:buFontTx/>
                <a:buNone/>
              </a:pPr>
              <a:t>54</a:t>
            </a:fld>
            <a:endParaRPr lang="en-US" altLang="en-US" sz="1200">
              <a:solidFill>
                <a:srgbClr val="898989"/>
              </a:solidFill>
              <a:cs typeface="Arial" panose="020B0604020202020204" pitchFamily="34" charset="0"/>
            </a:endParaRPr>
          </a:p>
        </p:txBody>
      </p:sp>
    </p:spTree>
    <p:extLst>
      <p:ext uri="{BB962C8B-B14F-4D97-AF65-F5344CB8AC3E}">
        <p14:creationId xmlns:p14="http://schemas.microsoft.com/office/powerpoint/2010/main" val="167297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254794" y="427037"/>
            <a:ext cx="8515350" cy="1325563"/>
          </a:xfrm>
        </p:spPr>
        <p:txBody>
          <a:bodyPr/>
          <a:lstStyle/>
          <a:p>
            <a:r>
              <a:rPr lang="el-GR" altLang="en-US" sz="4000" dirty="0" smtClean="0"/>
              <a:t>Σημείωμα Χρήσης Έργων Τρίτων</a:t>
            </a:r>
            <a:r>
              <a:rPr lang="en-US" altLang="en-US" sz="4000" dirty="0" smtClean="0"/>
              <a:t> </a:t>
            </a:r>
            <a:r>
              <a:rPr lang="en-US" altLang="en-US" sz="4000" dirty="0" smtClean="0"/>
              <a:t>6/11</a:t>
            </a:r>
            <a:endParaRPr lang="el-GR" altLang="en-US" sz="4000" dirty="0" smtClean="0"/>
          </a:p>
        </p:txBody>
      </p:sp>
      <p:sp>
        <p:nvSpPr>
          <p:cNvPr id="102403" name="Content Placeholder 2"/>
          <p:cNvSpPr>
            <a:spLocks noGrp="1"/>
          </p:cNvSpPr>
          <p:nvPr>
            <p:ph idx="1"/>
          </p:nvPr>
        </p:nvSpPr>
        <p:spPr>
          <a:xfrm>
            <a:off x="628650" y="1752600"/>
            <a:ext cx="7886700" cy="4351338"/>
          </a:xfrm>
        </p:spPr>
        <p:txBody>
          <a:bodyPr/>
          <a:lstStyle/>
          <a:p>
            <a:pPr marL="0" indent="0">
              <a:buNone/>
            </a:pPr>
            <a:r>
              <a:rPr lang="el-GR" altLang="en-US" sz="1600" b="1" dirty="0" smtClean="0"/>
              <a:t>Εικόνα </a:t>
            </a:r>
            <a:r>
              <a:rPr lang="el-GR" altLang="en-US" sz="1600" b="1" dirty="0" smtClean="0"/>
              <a:t>26: </a:t>
            </a:r>
            <a:r>
              <a:rPr lang="en-US" altLang="en-US" sz="1600" dirty="0" smtClean="0"/>
              <a:t>Centipede anatomy. Imgrade.com.</a:t>
            </a:r>
            <a:r>
              <a:rPr lang="el-GR" altLang="en-US" sz="1600" dirty="0" smtClean="0"/>
              <a:t>Σύνδεσμος: </a:t>
            </a:r>
            <a:r>
              <a:rPr lang="en-US" altLang="en-US" sz="1600" dirty="0" smtClean="0"/>
              <a:t>http://imgarcade.com/1/centipedes-anatomy/. </a:t>
            </a:r>
            <a:r>
              <a:rPr lang="el-GR" altLang="en-US" sz="1600" dirty="0" smtClean="0"/>
              <a:t>Πηγή: </a:t>
            </a:r>
            <a:r>
              <a:rPr lang="en-US" altLang="en-US" sz="1600" dirty="0" smtClean="0"/>
              <a:t>http://imgarcade.com/.</a:t>
            </a:r>
          </a:p>
          <a:p>
            <a:pPr marL="0" indent="0">
              <a:buNone/>
            </a:pPr>
            <a:r>
              <a:rPr lang="el-GR" altLang="en-US" sz="1600" b="1" dirty="0" smtClean="0"/>
              <a:t>Εικόνα 27: </a:t>
            </a:r>
            <a:r>
              <a:rPr lang="en-US" altLang="en-US" sz="1600" dirty="0" err="1" smtClean="0"/>
              <a:t>Polyxenida</a:t>
            </a:r>
            <a:r>
              <a:rPr lang="en-US" altLang="en-US" sz="1600" dirty="0" smtClean="0"/>
              <a:t> - </a:t>
            </a:r>
            <a:r>
              <a:rPr lang="en-US" altLang="en-US" sz="1600" dirty="0" err="1" smtClean="0"/>
              <a:t>Polyxenidae</a:t>
            </a:r>
            <a:r>
              <a:rPr lang="en-US" altLang="en-US" sz="1600" dirty="0" smtClean="0"/>
              <a:t> - </a:t>
            </a:r>
            <a:r>
              <a:rPr lang="en-US" altLang="en-US" sz="1600" dirty="0" err="1" smtClean="0"/>
              <a:t>Polyxenus</a:t>
            </a:r>
            <a:r>
              <a:rPr lang="en-US" altLang="en-US" sz="1600" dirty="0" smtClean="0"/>
              <a:t> sp. All photographs copyright © 2014 Tom Murray. </a:t>
            </a:r>
            <a:r>
              <a:rPr lang="el-GR" altLang="en-US" sz="1600" dirty="0" smtClean="0"/>
              <a:t>Σύνδεσμος: </a:t>
            </a:r>
            <a:r>
              <a:rPr lang="en-US" altLang="en-US" sz="1600" dirty="0" smtClean="0"/>
              <a:t>http://www.pbase.com/tmurray74/image/123844643. </a:t>
            </a:r>
            <a:r>
              <a:rPr lang="el-GR" altLang="en-US" sz="1600" dirty="0" smtClean="0"/>
              <a:t>Πηγή: </a:t>
            </a:r>
            <a:r>
              <a:rPr lang="en-US" altLang="en-US" sz="1600" dirty="0" smtClean="0"/>
              <a:t>http://www.pbase.com.</a:t>
            </a:r>
          </a:p>
          <a:p>
            <a:pPr marL="0" indent="0">
              <a:buNone/>
            </a:pPr>
            <a:r>
              <a:rPr lang="el-GR" altLang="en-US" sz="1600" b="1" dirty="0" smtClean="0"/>
              <a:t>Εικόνα 28: </a:t>
            </a:r>
            <a:r>
              <a:rPr lang="en-US" altLang="en-US" sz="1600" dirty="0" err="1" smtClean="0"/>
              <a:t>Brachycybe</a:t>
            </a:r>
            <a:r>
              <a:rPr lang="en-US" altLang="en-US" sz="1600" dirty="0" smtClean="0"/>
              <a:t> (</a:t>
            </a:r>
            <a:r>
              <a:rPr lang="en-US" altLang="en-US" sz="1600" dirty="0" err="1" smtClean="0"/>
              <a:t>Platydesmida</a:t>
            </a:r>
            <a:r>
              <a:rPr lang="en-US" altLang="en-US" sz="1600" dirty="0" smtClean="0"/>
              <a:t>) millipede. </a:t>
            </a:r>
            <a:r>
              <a:rPr lang="en-US" altLang="en-US" sz="1600" dirty="0" err="1" smtClean="0"/>
              <a:t>Copzright</a:t>
            </a:r>
            <a:r>
              <a:rPr lang="en-US" altLang="en-US" sz="1600" dirty="0" smtClean="0"/>
              <a:t> photographer M Hedin. </a:t>
            </a:r>
            <a:r>
              <a:rPr lang="el-GR" altLang="en-US" sz="1600" dirty="0" smtClean="0"/>
              <a:t>Σύνδεσμος: </a:t>
            </a:r>
            <a:r>
              <a:rPr lang="en-US" altLang="en-US" sz="1600" dirty="0" smtClean="0"/>
              <a:t>http://www.everystockphoto.com/photo.php?imageId=6137583. </a:t>
            </a:r>
            <a:r>
              <a:rPr lang="el-GR" altLang="en-US" sz="1600" dirty="0" smtClean="0"/>
              <a:t>Πηγή: </a:t>
            </a:r>
            <a:r>
              <a:rPr lang="en-US" altLang="en-US" sz="1600" dirty="0" smtClean="0"/>
              <a:t>http://www.everystockphoto.com.</a:t>
            </a:r>
          </a:p>
          <a:p>
            <a:pPr marL="0" indent="0">
              <a:buNone/>
            </a:pPr>
            <a:r>
              <a:rPr lang="el-GR" altLang="en-US" sz="1600" b="1" dirty="0" smtClean="0"/>
              <a:t>Εικόνα 29: </a:t>
            </a:r>
            <a:r>
              <a:rPr lang="en-US" altLang="en-US" sz="1600" dirty="0" smtClean="0"/>
              <a:t>Unidentified </a:t>
            </a:r>
            <a:r>
              <a:rPr lang="en-US" altLang="en-US" sz="1600" dirty="0" err="1" smtClean="0"/>
              <a:t>polydesmidan</a:t>
            </a:r>
            <a:r>
              <a:rPr lang="en-US" altLang="en-US" sz="1600" dirty="0" smtClean="0"/>
              <a:t>, Borneo. Image © 2010 by Sophie Atkinson. </a:t>
            </a:r>
            <a:r>
              <a:rPr lang="el-GR" altLang="en-US" sz="1600" dirty="0" smtClean="0"/>
              <a:t>Σύνδεσμος: </a:t>
            </a:r>
            <a:r>
              <a:rPr lang="en-US" altLang="en-US" sz="1600" dirty="0" smtClean="0"/>
              <a:t>http://www.polydesmida.info/polydesmida/paranota.html. </a:t>
            </a:r>
            <a:r>
              <a:rPr lang="el-GR" altLang="en-US" sz="1600" dirty="0" smtClean="0"/>
              <a:t>Πηγή: </a:t>
            </a:r>
            <a:r>
              <a:rPr lang="en-US" altLang="en-US" sz="1600" dirty="0" smtClean="0"/>
              <a:t>http://www.polydesmida.info/.</a:t>
            </a:r>
          </a:p>
          <a:p>
            <a:pPr marL="0" indent="0">
              <a:buNone/>
            </a:pPr>
            <a:r>
              <a:rPr lang="el-GR" altLang="en-US" sz="1600" b="1" dirty="0" smtClean="0"/>
              <a:t>Εικόνα 30:  </a:t>
            </a:r>
            <a:r>
              <a:rPr lang="en-US" altLang="en-US" sz="1600" dirty="0" err="1" smtClean="0"/>
              <a:t>Glomeris</a:t>
            </a:r>
            <a:r>
              <a:rPr lang="en-US" altLang="en-US" sz="1600" dirty="0" smtClean="0"/>
              <a:t> </a:t>
            </a:r>
            <a:r>
              <a:rPr lang="en-US" altLang="en-US" sz="1600" dirty="0" err="1" smtClean="0"/>
              <a:t>hexasticha</a:t>
            </a:r>
            <a:r>
              <a:rPr lang="en-US" altLang="en-US" sz="1600" dirty="0" smtClean="0"/>
              <a:t>. Author Jan </a:t>
            </a:r>
            <a:r>
              <a:rPr lang="en-US" altLang="en-US" sz="1600" dirty="0" err="1" smtClean="0"/>
              <a:t>Barvínek</a:t>
            </a:r>
            <a:r>
              <a:rPr lang="en-US" altLang="en-US" sz="1600" dirty="0" smtClean="0"/>
              <a:t>, Copyright © 1999-2014 </a:t>
            </a:r>
            <a:r>
              <a:rPr lang="en-US" altLang="en-US" sz="1600" dirty="0" err="1" smtClean="0"/>
              <a:t>BioLib</a:t>
            </a:r>
            <a:r>
              <a:rPr lang="en-US" altLang="en-US" sz="1600" dirty="0" smtClean="0"/>
              <a:t>. </a:t>
            </a:r>
            <a:r>
              <a:rPr lang="el-GR" altLang="en-US" sz="1600" dirty="0" smtClean="0"/>
              <a:t>Σύνδεσμος: </a:t>
            </a:r>
            <a:r>
              <a:rPr lang="en-US" altLang="en-US" sz="1600" dirty="0" smtClean="0"/>
              <a:t>http://www.biolib.cz/en/image/id140546/. </a:t>
            </a:r>
            <a:r>
              <a:rPr lang="el-GR" altLang="en-US" sz="1600" dirty="0" smtClean="0"/>
              <a:t>Πηγή: </a:t>
            </a:r>
            <a:r>
              <a:rPr lang="en-US" altLang="en-US" sz="1600" dirty="0" smtClean="0"/>
              <a:t>http://www.biolib.cz.</a:t>
            </a:r>
          </a:p>
          <a:p>
            <a:pPr marL="0" indent="0">
              <a:buNone/>
            </a:pPr>
            <a:endParaRPr lang="en-US" altLang="en-US" sz="1600" dirty="0" smtClean="0"/>
          </a:p>
        </p:txBody>
      </p:sp>
      <p:sp>
        <p:nvSpPr>
          <p:cNvPr id="6" name="Θέση υποσέλιδου 5"/>
          <p:cNvSpPr>
            <a:spLocks noGrp="1"/>
          </p:cNvSpPr>
          <p:nvPr>
            <p:ph type="ftr" sz="quarter" idx="11"/>
          </p:nvPr>
        </p:nvSpPr>
        <p:spPr/>
        <p:txBody>
          <a:bodyPr/>
          <a:lstStyle/>
          <a:p>
            <a:pPr>
              <a:defRPr/>
            </a:pPr>
            <a:r>
              <a:rPr lang="el-GR" smtClean="0"/>
              <a:t>Ενότητα 16. Εργαστηριακή Άσκηση Μυριάποδα</a:t>
            </a:r>
            <a:endParaRPr lang="en-US"/>
          </a:p>
        </p:txBody>
      </p:sp>
      <p:sp>
        <p:nvSpPr>
          <p:cNvPr id="102405" name="Θέση αριθμού διαφάνειας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5FBAC219-4D11-4547-95A7-4E29C7272707}" type="slidenum">
              <a:rPr lang="en-US" altLang="en-US" sz="1200">
                <a:solidFill>
                  <a:srgbClr val="898989"/>
                </a:solidFill>
                <a:cs typeface="Arial" panose="020B0604020202020204" pitchFamily="34" charset="0"/>
              </a:rPr>
              <a:pPr>
                <a:lnSpc>
                  <a:spcPct val="100000"/>
                </a:lnSpc>
                <a:spcBef>
                  <a:spcPct val="0"/>
                </a:spcBef>
                <a:buFontTx/>
                <a:buNone/>
              </a:pPr>
              <a:t>55</a:t>
            </a:fld>
            <a:endParaRPr lang="en-US" altLang="en-US" sz="1200">
              <a:solidFill>
                <a:srgbClr val="898989"/>
              </a:solidFill>
              <a:cs typeface="Arial" panose="020B0604020202020204" pitchFamily="34" charset="0"/>
            </a:endParaRPr>
          </a:p>
        </p:txBody>
      </p:sp>
    </p:spTree>
    <p:extLst>
      <p:ext uri="{BB962C8B-B14F-4D97-AF65-F5344CB8AC3E}">
        <p14:creationId xmlns:p14="http://schemas.microsoft.com/office/powerpoint/2010/main" val="41192450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314325" y="427037"/>
            <a:ext cx="8515350" cy="1325563"/>
          </a:xfrm>
        </p:spPr>
        <p:txBody>
          <a:bodyPr/>
          <a:lstStyle/>
          <a:p>
            <a:r>
              <a:rPr lang="el-GR" altLang="en-US" sz="4000" dirty="0" smtClean="0"/>
              <a:t>Σημείωμα Χρήσης Έργων Τρίτων</a:t>
            </a:r>
            <a:r>
              <a:rPr lang="en-US" altLang="en-US" sz="4000" dirty="0" smtClean="0"/>
              <a:t> </a:t>
            </a:r>
            <a:r>
              <a:rPr lang="en-US" altLang="en-US" sz="4000" dirty="0" smtClean="0"/>
              <a:t>7/11</a:t>
            </a:r>
            <a:endParaRPr lang="el-GR" altLang="en-US" sz="4000" dirty="0" smtClean="0"/>
          </a:p>
        </p:txBody>
      </p:sp>
      <p:sp>
        <p:nvSpPr>
          <p:cNvPr id="102403" name="Content Placeholder 2"/>
          <p:cNvSpPr>
            <a:spLocks noGrp="1"/>
          </p:cNvSpPr>
          <p:nvPr>
            <p:ph idx="1"/>
          </p:nvPr>
        </p:nvSpPr>
        <p:spPr>
          <a:xfrm>
            <a:off x="628650" y="1752600"/>
            <a:ext cx="7886700" cy="4351338"/>
          </a:xfrm>
        </p:spPr>
        <p:txBody>
          <a:bodyPr/>
          <a:lstStyle/>
          <a:p>
            <a:pPr marL="0" indent="0">
              <a:buNone/>
            </a:pPr>
            <a:r>
              <a:rPr lang="el-GR" altLang="en-US" sz="1600" b="1" dirty="0" smtClean="0"/>
              <a:t>Εικόνα </a:t>
            </a:r>
            <a:r>
              <a:rPr lang="el-GR" altLang="en-US" sz="1600" b="1" dirty="0" smtClean="0"/>
              <a:t>31: </a:t>
            </a:r>
            <a:r>
              <a:rPr lang="en-US" altLang="en-US" sz="1600" dirty="0" smtClean="0"/>
              <a:t>Copyright under a Creative Commons license (attribution + non-commercial, by-</a:t>
            </a:r>
            <a:r>
              <a:rPr lang="en-US" altLang="en-US" sz="1600" dirty="0" err="1" smtClean="0"/>
              <a:t>nc</a:t>
            </a:r>
            <a:r>
              <a:rPr lang="en-US" altLang="en-US" sz="1600" dirty="0" smtClean="0"/>
              <a:t>). </a:t>
            </a:r>
            <a:r>
              <a:rPr lang="el-GR" altLang="en-US" sz="1600" dirty="0" smtClean="0"/>
              <a:t>Σύνδεσμος: </a:t>
            </a:r>
            <a:r>
              <a:rPr lang="en-US" altLang="en-US" sz="1600" dirty="0" smtClean="0"/>
              <a:t>Tasmanian </a:t>
            </a:r>
            <a:r>
              <a:rPr lang="en-US" altLang="en-US" sz="1600" dirty="0" err="1" smtClean="0"/>
              <a:t>Polypedes</a:t>
            </a:r>
            <a:r>
              <a:rPr lang="en-US" altLang="en-US" sz="1600" dirty="0" smtClean="0"/>
              <a:t>. http://www.polydesmida.info/tasmanianmultipedes/milli-poz.html. </a:t>
            </a:r>
            <a:r>
              <a:rPr lang="el-GR" altLang="en-US" sz="1600" dirty="0" smtClean="0"/>
              <a:t>Πηγή: </a:t>
            </a:r>
            <a:r>
              <a:rPr lang="en-US" altLang="en-US" sz="1600" dirty="0" smtClean="0"/>
              <a:t>http://www.polydesmida.info.</a:t>
            </a:r>
          </a:p>
          <a:p>
            <a:pPr marL="0" indent="0">
              <a:buNone/>
            </a:pPr>
            <a:r>
              <a:rPr lang="el-GR" altLang="en-US" sz="1600" b="1" dirty="0" smtClean="0"/>
              <a:t>Εικόνα 32: </a:t>
            </a:r>
            <a:r>
              <a:rPr lang="en-US" altLang="en-US" sz="1600" dirty="0" smtClean="0"/>
              <a:t>Copyright under a Creative Commons license (attribution. + non-commercial, by-</a:t>
            </a:r>
            <a:r>
              <a:rPr lang="en-US" altLang="en-US" sz="1600" dirty="0" err="1" smtClean="0"/>
              <a:t>nc</a:t>
            </a:r>
            <a:r>
              <a:rPr lang="en-US" altLang="en-US" sz="1600" dirty="0" smtClean="0"/>
              <a:t>). </a:t>
            </a:r>
            <a:r>
              <a:rPr lang="el-GR" altLang="en-US" sz="1600" dirty="0" smtClean="0"/>
              <a:t>Σύνδεσμος: </a:t>
            </a:r>
            <a:r>
              <a:rPr lang="en-US" altLang="en-US" sz="1600" dirty="0" smtClean="0"/>
              <a:t>Tasmanian </a:t>
            </a:r>
            <a:r>
              <a:rPr lang="en-US" altLang="en-US" sz="1600" dirty="0" err="1" smtClean="0"/>
              <a:t>Polypedes</a:t>
            </a:r>
            <a:r>
              <a:rPr lang="en-US" altLang="en-US" sz="1600" dirty="0" smtClean="0"/>
              <a:t>. http://www.polydesmida.info/tasmanianmultipedes/milli-key.html. </a:t>
            </a:r>
            <a:r>
              <a:rPr lang="el-GR" altLang="en-US" sz="1600" dirty="0" smtClean="0"/>
              <a:t>Πηγή: </a:t>
            </a:r>
            <a:r>
              <a:rPr lang="en-US" altLang="en-US" sz="1600" dirty="0" smtClean="0"/>
              <a:t>http://www.polydesmida.info.</a:t>
            </a:r>
          </a:p>
          <a:p>
            <a:pPr marL="0" indent="0">
              <a:buNone/>
            </a:pPr>
            <a:r>
              <a:rPr lang="el-GR" altLang="en-US" sz="1600" b="1" dirty="0" smtClean="0"/>
              <a:t>Εικόνα 33: </a:t>
            </a:r>
            <a:r>
              <a:rPr lang="el-GR" altLang="en-US" sz="1600" dirty="0" smtClean="0"/>
              <a:t>© 2015 </a:t>
            </a:r>
            <a:r>
              <a:rPr lang="en-US" altLang="en-US" sz="1600" dirty="0" smtClean="0"/>
              <a:t>lucidcentral.org Terms of Use Privacy Policy. </a:t>
            </a:r>
            <a:r>
              <a:rPr lang="el-GR" altLang="en-US" sz="1600" dirty="0" smtClean="0"/>
              <a:t>Σύνδεσμος: </a:t>
            </a:r>
            <a:r>
              <a:rPr lang="en-US" altLang="en-US" sz="1600" dirty="0" smtClean="0"/>
              <a:t>http://keys.lucidcentral.org/keys/v3/TFI/start%20key/key/myriapoda%20key/Media/Images/Diplopoda/Julida/Millipede,%20Julida,%20Ommatiulus%201.JPG. </a:t>
            </a:r>
            <a:r>
              <a:rPr lang="el-GR" altLang="en-US" sz="1600" dirty="0" smtClean="0"/>
              <a:t>Πηγή: </a:t>
            </a:r>
            <a:r>
              <a:rPr lang="en-US" altLang="en-US" sz="1600" dirty="0" smtClean="0"/>
              <a:t>http://keys.lucidcentral.org.</a:t>
            </a:r>
          </a:p>
          <a:p>
            <a:pPr marL="0" indent="0">
              <a:buNone/>
            </a:pPr>
            <a:r>
              <a:rPr lang="el-GR" altLang="en-US" sz="1600" b="1" dirty="0" smtClean="0"/>
              <a:t>Εικόνα 34: </a:t>
            </a:r>
            <a:r>
              <a:rPr lang="en-US" altLang="en-US" sz="1600" dirty="0" err="1" smtClean="0"/>
              <a:t>Callipus</a:t>
            </a:r>
            <a:r>
              <a:rPr lang="en-US" altLang="en-US" sz="1600" dirty="0" smtClean="0"/>
              <a:t> </a:t>
            </a:r>
            <a:r>
              <a:rPr lang="en-US" altLang="en-US" sz="1600" dirty="0" err="1" smtClean="0"/>
              <a:t>foetidissimus</a:t>
            </a:r>
            <a:r>
              <a:rPr lang="en-US" altLang="en-US" sz="1600" dirty="0" smtClean="0"/>
              <a:t>. Copyright Photo JJ </a:t>
            </a:r>
            <a:r>
              <a:rPr lang="en-US" altLang="en-US" sz="1600" dirty="0" err="1" smtClean="0"/>
              <a:t>Geoffroy</a:t>
            </a:r>
            <a:r>
              <a:rPr lang="en-US" altLang="en-US" sz="1600" dirty="0" smtClean="0"/>
              <a:t>, © SIBIOS, 2010.Back to contents. </a:t>
            </a:r>
            <a:r>
              <a:rPr lang="el-GR" altLang="en-US" sz="1600" dirty="0" smtClean="0"/>
              <a:t>Σύνδεσμος: </a:t>
            </a:r>
            <a:r>
              <a:rPr lang="en-US" altLang="en-US" sz="1600" dirty="0" smtClean="0"/>
              <a:t>http://www.fi.cnr.it/sibios/sublabos.htm. </a:t>
            </a:r>
            <a:r>
              <a:rPr lang="el-GR" altLang="en-US" sz="1600" dirty="0" smtClean="0"/>
              <a:t>Πηγή: </a:t>
            </a:r>
            <a:r>
              <a:rPr lang="en-US" altLang="en-US" sz="1600" dirty="0" smtClean="0"/>
              <a:t>AREA DI RICERCA CNR DI FIRENZE http://www.fi.cnr.it.</a:t>
            </a:r>
          </a:p>
          <a:p>
            <a:pPr marL="0" indent="0">
              <a:buNone/>
            </a:pPr>
            <a:endParaRPr lang="en-US" altLang="en-US" sz="1600" dirty="0" smtClean="0"/>
          </a:p>
        </p:txBody>
      </p:sp>
      <p:sp>
        <p:nvSpPr>
          <p:cNvPr id="6" name="Θέση υποσέλιδου 5"/>
          <p:cNvSpPr>
            <a:spLocks noGrp="1"/>
          </p:cNvSpPr>
          <p:nvPr>
            <p:ph type="ftr" sz="quarter" idx="11"/>
          </p:nvPr>
        </p:nvSpPr>
        <p:spPr/>
        <p:txBody>
          <a:bodyPr/>
          <a:lstStyle/>
          <a:p>
            <a:pPr>
              <a:defRPr/>
            </a:pPr>
            <a:r>
              <a:rPr lang="el-GR" smtClean="0"/>
              <a:t>Ενότητα 16. Εργαστηριακή Άσκηση Μυριάποδα</a:t>
            </a:r>
            <a:endParaRPr lang="en-US"/>
          </a:p>
        </p:txBody>
      </p:sp>
      <p:sp>
        <p:nvSpPr>
          <p:cNvPr id="102405" name="Θέση αριθμού διαφάνειας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5FBAC219-4D11-4547-95A7-4E29C7272707}" type="slidenum">
              <a:rPr lang="en-US" altLang="en-US" sz="1200">
                <a:solidFill>
                  <a:srgbClr val="898989"/>
                </a:solidFill>
                <a:cs typeface="Arial" panose="020B0604020202020204" pitchFamily="34" charset="0"/>
              </a:rPr>
              <a:pPr>
                <a:lnSpc>
                  <a:spcPct val="100000"/>
                </a:lnSpc>
                <a:spcBef>
                  <a:spcPct val="0"/>
                </a:spcBef>
                <a:buFontTx/>
                <a:buNone/>
              </a:pPr>
              <a:t>56</a:t>
            </a:fld>
            <a:endParaRPr lang="en-US" altLang="en-US" sz="1200">
              <a:solidFill>
                <a:srgbClr val="898989"/>
              </a:solidFill>
              <a:cs typeface="Arial" panose="020B0604020202020204" pitchFamily="34" charset="0"/>
            </a:endParaRPr>
          </a:p>
        </p:txBody>
      </p:sp>
    </p:spTree>
    <p:extLst>
      <p:ext uri="{BB962C8B-B14F-4D97-AF65-F5344CB8AC3E}">
        <p14:creationId xmlns:p14="http://schemas.microsoft.com/office/powerpoint/2010/main" val="28671200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314325" y="427037"/>
            <a:ext cx="8515350" cy="1325563"/>
          </a:xfrm>
        </p:spPr>
        <p:txBody>
          <a:bodyPr/>
          <a:lstStyle/>
          <a:p>
            <a:r>
              <a:rPr lang="el-GR" altLang="en-US" sz="4000" dirty="0" smtClean="0"/>
              <a:t>Σημείωμα Χρήσης Έργων Τρίτων</a:t>
            </a:r>
            <a:r>
              <a:rPr lang="en-US" altLang="en-US" sz="4000" dirty="0" smtClean="0"/>
              <a:t> </a:t>
            </a:r>
            <a:r>
              <a:rPr lang="en-US" altLang="en-US" sz="4000" dirty="0" smtClean="0"/>
              <a:t>8/11</a:t>
            </a:r>
            <a:endParaRPr lang="el-GR" altLang="en-US" sz="4000" dirty="0" smtClean="0"/>
          </a:p>
        </p:txBody>
      </p:sp>
      <p:sp>
        <p:nvSpPr>
          <p:cNvPr id="102403" name="Content Placeholder 2"/>
          <p:cNvSpPr>
            <a:spLocks noGrp="1"/>
          </p:cNvSpPr>
          <p:nvPr>
            <p:ph idx="1"/>
          </p:nvPr>
        </p:nvSpPr>
        <p:spPr>
          <a:xfrm>
            <a:off x="628650" y="1752600"/>
            <a:ext cx="7886700" cy="4351338"/>
          </a:xfrm>
        </p:spPr>
        <p:txBody>
          <a:bodyPr/>
          <a:lstStyle/>
          <a:p>
            <a:pPr marL="0" indent="0">
              <a:buNone/>
            </a:pPr>
            <a:r>
              <a:rPr lang="el-GR" altLang="en-US" sz="1600" b="1" dirty="0" smtClean="0"/>
              <a:t>Εικόνα </a:t>
            </a:r>
            <a:r>
              <a:rPr lang="el-GR" altLang="en-US" sz="1600" b="1" dirty="0" smtClean="0"/>
              <a:t>35: </a:t>
            </a:r>
            <a:r>
              <a:rPr lang="en-US" altLang="en-US" sz="1600" dirty="0" smtClean="0"/>
              <a:t>Millipede anatomy. Figure used with permission from Jeff Shultz. </a:t>
            </a:r>
            <a:r>
              <a:rPr lang="el-GR" altLang="en-US" sz="1600" dirty="0" smtClean="0"/>
              <a:t>Σύνδεσμος: </a:t>
            </a:r>
            <a:r>
              <a:rPr lang="en-US" altLang="en-US" sz="1600" dirty="0" smtClean="0"/>
              <a:t>http://palaeo.gly.bris.ac.uk/palaeofiles/fossilgroups/diplopod/anat.html. </a:t>
            </a:r>
            <a:r>
              <a:rPr lang="el-GR" altLang="en-US" sz="1600" dirty="0" smtClean="0"/>
              <a:t>Πηγή: </a:t>
            </a:r>
            <a:r>
              <a:rPr lang="en-US" altLang="en-US" sz="1600" dirty="0" err="1" smtClean="0"/>
              <a:t>Paleobiology</a:t>
            </a:r>
            <a:r>
              <a:rPr lang="en-US" altLang="en-US" sz="1600" dirty="0" smtClean="0"/>
              <a:t> Research Group, University of Bristol, http://palaeo.gly.bris.ac.uk. </a:t>
            </a:r>
          </a:p>
          <a:p>
            <a:pPr marL="0" indent="0">
              <a:buNone/>
            </a:pPr>
            <a:r>
              <a:rPr lang="el-GR" altLang="en-US" sz="1600" b="1" dirty="0" smtClean="0"/>
              <a:t>Εικόνα 36: </a:t>
            </a:r>
            <a:r>
              <a:rPr lang="en-US" altLang="en-US" sz="1600" dirty="0" smtClean="0"/>
              <a:t>Copyright @ Universidad de Barcelona, Centre de </a:t>
            </a:r>
            <a:r>
              <a:rPr lang="en-US" altLang="en-US" sz="1600" dirty="0" err="1" smtClean="0"/>
              <a:t>Recursos</a:t>
            </a:r>
            <a:r>
              <a:rPr lang="en-US" altLang="en-US" sz="1600" dirty="0" smtClean="0"/>
              <a:t> de </a:t>
            </a:r>
            <a:r>
              <a:rPr lang="en-US" altLang="en-US" sz="1600" dirty="0" err="1" smtClean="0"/>
              <a:t>Biodiversitat</a:t>
            </a:r>
            <a:r>
              <a:rPr lang="en-US" altLang="en-US" sz="1600" dirty="0" smtClean="0"/>
              <a:t> Animal. </a:t>
            </a:r>
          </a:p>
          <a:p>
            <a:pPr marL="0" indent="0">
              <a:buNone/>
            </a:pPr>
            <a:r>
              <a:rPr lang="el-GR" altLang="en-US" sz="1600" b="1" dirty="0" smtClean="0"/>
              <a:t>Εικόνα 37: </a:t>
            </a:r>
            <a:r>
              <a:rPr lang="en-US" altLang="en-US" sz="1600" dirty="0" smtClean="0"/>
              <a:t>Milliped5La.gif. Copyright 2001 by Richard Fox Lander University. </a:t>
            </a:r>
            <a:r>
              <a:rPr lang="el-GR" altLang="en-US" sz="1600" dirty="0" smtClean="0"/>
              <a:t>Σύνδεσμος: </a:t>
            </a:r>
            <a:r>
              <a:rPr lang="en-US" altLang="en-US" sz="1600" dirty="0" smtClean="0"/>
              <a:t>http://lanwebs.lander.edu/faculty/rsfox/invertebrates/narceus.html. </a:t>
            </a:r>
            <a:r>
              <a:rPr lang="el-GR" altLang="en-US" sz="1600" dirty="0" smtClean="0"/>
              <a:t>Πηγή: </a:t>
            </a:r>
            <a:r>
              <a:rPr lang="en-US" altLang="en-US" sz="1600" dirty="0" smtClean="0"/>
              <a:t>http://lanwebs.lander.edu.</a:t>
            </a:r>
          </a:p>
          <a:p>
            <a:pPr marL="0" indent="0">
              <a:buNone/>
            </a:pPr>
            <a:r>
              <a:rPr lang="el-GR" altLang="en-US" sz="1600" b="1" dirty="0" smtClean="0"/>
              <a:t>Εικόνα 38: </a:t>
            </a:r>
            <a:r>
              <a:rPr lang="en-US" altLang="en-US" sz="1600" dirty="0" smtClean="0"/>
              <a:t>Milliped22L.gif. Copyright 2005 by Richard Fox Lander University. </a:t>
            </a:r>
            <a:r>
              <a:rPr lang="el-GR" altLang="en-US" sz="1600" dirty="0" smtClean="0"/>
              <a:t>Σύνδεσμος: </a:t>
            </a:r>
            <a:r>
              <a:rPr lang="en-US" altLang="en-US" sz="1600" dirty="0" smtClean="0"/>
              <a:t>http://lanwebs.lander.edu/faculty/rsfox/invertebrates/pachydesmus.html. </a:t>
            </a:r>
            <a:r>
              <a:rPr lang="el-GR" altLang="en-US" sz="1600" dirty="0" smtClean="0"/>
              <a:t>Πηγή: </a:t>
            </a:r>
            <a:r>
              <a:rPr lang="en-US" altLang="en-US" sz="1600" dirty="0" smtClean="0"/>
              <a:t>http://lanwebs.lander.edu.</a:t>
            </a:r>
          </a:p>
          <a:p>
            <a:pPr marL="0" indent="0">
              <a:buNone/>
            </a:pPr>
            <a:r>
              <a:rPr lang="el-GR" altLang="en-US" sz="1600" b="1" dirty="0" smtClean="0"/>
              <a:t>Εικόνα 39: </a:t>
            </a:r>
            <a:r>
              <a:rPr lang="en-US" altLang="en-US" sz="1600" dirty="0" smtClean="0"/>
              <a:t>Milliped23L.gif.  Copyright 2005 by Richard Fox Lander University. </a:t>
            </a:r>
            <a:r>
              <a:rPr lang="el-GR" altLang="en-US" sz="1600" dirty="0" smtClean="0"/>
              <a:t>Σύνδεσμος: </a:t>
            </a:r>
            <a:r>
              <a:rPr lang="en-US" altLang="en-US" sz="1600" dirty="0" smtClean="0"/>
              <a:t>http://lanwebs.lander.edu/faculty/rsfox/invertebrates/pachydesmus.html. </a:t>
            </a:r>
            <a:r>
              <a:rPr lang="el-GR" altLang="en-US" sz="1600" dirty="0" smtClean="0"/>
              <a:t>Πηγή: </a:t>
            </a:r>
            <a:r>
              <a:rPr lang="en-US" altLang="en-US" sz="1600" dirty="0" smtClean="0"/>
              <a:t>http://lanwebs.lander.edu.</a:t>
            </a:r>
          </a:p>
          <a:p>
            <a:pPr marL="0" indent="0">
              <a:buNone/>
            </a:pPr>
            <a:endParaRPr lang="en-US" altLang="en-US" sz="1600" dirty="0" smtClean="0"/>
          </a:p>
        </p:txBody>
      </p:sp>
      <p:sp>
        <p:nvSpPr>
          <p:cNvPr id="6" name="Θέση υποσέλιδου 5"/>
          <p:cNvSpPr>
            <a:spLocks noGrp="1"/>
          </p:cNvSpPr>
          <p:nvPr>
            <p:ph type="ftr" sz="quarter" idx="11"/>
          </p:nvPr>
        </p:nvSpPr>
        <p:spPr/>
        <p:txBody>
          <a:bodyPr/>
          <a:lstStyle/>
          <a:p>
            <a:pPr>
              <a:defRPr/>
            </a:pPr>
            <a:r>
              <a:rPr lang="el-GR" smtClean="0"/>
              <a:t>Ενότητα 16. Εργαστηριακή Άσκηση Μυριάποδα</a:t>
            </a:r>
            <a:endParaRPr lang="en-US"/>
          </a:p>
        </p:txBody>
      </p:sp>
      <p:sp>
        <p:nvSpPr>
          <p:cNvPr id="102405" name="Θέση αριθμού διαφάνειας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5FBAC219-4D11-4547-95A7-4E29C7272707}" type="slidenum">
              <a:rPr lang="en-US" altLang="en-US" sz="1200">
                <a:solidFill>
                  <a:srgbClr val="898989"/>
                </a:solidFill>
                <a:cs typeface="Arial" panose="020B0604020202020204" pitchFamily="34" charset="0"/>
              </a:rPr>
              <a:pPr>
                <a:lnSpc>
                  <a:spcPct val="100000"/>
                </a:lnSpc>
                <a:spcBef>
                  <a:spcPct val="0"/>
                </a:spcBef>
                <a:buFontTx/>
                <a:buNone/>
              </a:pPr>
              <a:t>57</a:t>
            </a:fld>
            <a:endParaRPr lang="en-US" altLang="en-US" sz="1200">
              <a:solidFill>
                <a:srgbClr val="898989"/>
              </a:solidFill>
              <a:cs typeface="Arial" panose="020B0604020202020204" pitchFamily="34" charset="0"/>
            </a:endParaRPr>
          </a:p>
        </p:txBody>
      </p:sp>
    </p:spTree>
    <p:extLst>
      <p:ext uri="{BB962C8B-B14F-4D97-AF65-F5344CB8AC3E}">
        <p14:creationId xmlns:p14="http://schemas.microsoft.com/office/powerpoint/2010/main" val="4527645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314325" y="427037"/>
            <a:ext cx="8515350" cy="1325563"/>
          </a:xfrm>
        </p:spPr>
        <p:txBody>
          <a:bodyPr/>
          <a:lstStyle/>
          <a:p>
            <a:r>
              <a:rPr lang="el-GR" altLang="en-US" sz="4000" dirty="0" smtClean="0"/>
              <a:t>Σημείωμα Χρήσης Έργων Τρίτων</a:t>
            </a:r>
            <a:r>
              <a:rPr lang="en-US" altLang="en-US" sz="4000" dirty="0" smtClean="0"/>
              <a:t> </a:t>
            </a:r>
            <a:r>
              <a:rPr lang="en-US" altLang="en-US" sz="4000" dirty="0" smtClean="0"/>
              <a:t>9/11</a:t>
            </a:r>
            <a:endParaRPr lang="el-GR" altLang="en-US" sz="4000" dirty="0" smtClean="0"/>
          </a:p>
        </p:txBody>
      </p:sp>
      <p:sp>
        <p:nvSpPr>
          <p:cNvPr id="102403" name="Content Placeholder 2"/>
          <p:cNvSpPr>
            <a:spLocks noGrp="1"/>
          </p:cNvSpPr>
          <p:nvPr>
            <p:ph idx="1"/>
          </p:nvPr>
        </p:nvSpPr>
        <p:spPr>
          <a:xfrm>
            <a:off x="628650" y="1752600"/>
            <a:ext cx="7886700" cy="4351338"/>
          </a:xfrm>
        </p:spPr>
        <p:txBody>
          <a:bodyPr/>
          <a:lstStyle/>
          <a:p>
            <a:pPr marL="0" indent="0">
              <a:buNone/>
            </a:pPr>
            <a:r>
              <a:rPr lang="el-GR" altLang="en-US" sz="1600" b="1" dirty="0" smtClean="0"/>
              <a:t>Εικόνα </a:t>
            </a:r>
            <a:r>
              <a:rPr lang="el-GR" altLang="en-US" sz="1600" b="1" dirty="0" smtClean="0"/>
              <a:t>40: </a:t>
            </a:r>
            <a:r>
              <a:rPr lang="en-US" altLang="en-US" sz="1600" dirty="0" smtClean="0"/>
              <a:t>Milliped25L.gif. Copyright 2005 by Richard Fox Lander University. </a:t>
            </a:r>
            <a:r>
              <a:rPr lang="el-GR" altLang="en-US" sz="1600" dirty="0" smtClean="0"/>
              <a:t>Σύνδεσμος: </a:t>
            </a:r>
            <a:r>
              <a:rPr lang="en-US" altLang="en-US" sz="1600" dirty="0" smtClean="0"/>
              <a:t>http://lanwebs.lander.edu/faculty/rsfox/invertebrates/pachydesmus.html. </a:t>
            </a:r>
            <a:r>
              <a:rPr lang="el-GR" altLang="en-US" sz="1600" dirty="0" smtClean="0"/>
              <a:t>Πηγή: </a:t>
            </a:r>
            <a:r>
              <a:rPr lang="en-US" altLang="en-US" sz="1600" dirty="0" smtClean="0"/>
              <a:t>http://lanwebs.lander.edu.</a:t>
            </a:r>
          </a:p>
          <a:p>
            <a:pPr marL="0" indent="0">
              <a:buNone/>
            </a:pPr>
            <a:r>
              <a:rPr lang="el-GR" altLang="en-US" sz="1600" b="1" dirty="0" smtClean="0"/>
              <a:t>Εικόνα 41: </a:t>
            </a:r>
            <a:r>
              <a:rPr lang="en-US" altLang="en-US" sz="1600" dirty="0" smtClean="0"/>
              <a:t>Milliped28L.gif. Copyright 2005 by Richard Fox Lander University. </a:t>
            </a:r>
            <a:r>
              <a:rPr lang="el-GR" altLang="en-US" sz="1600" dirty="0" smtClean="0"/>
              <a:t>Σύνδεσμος: </a:t>
            </a:r>
            <a:r>
              <a:rPr lang="en-US" altLang="en-US" sz="1600" dirty="0" smtClean="0"/>
              <a:t>http://lanwebs.lander.edu/faculty/rsfox/invertebrates/pachydesmus.html. </a:t>
            </a:r>
            <a:r>
              <a:rPr lang="el-GR" altLang="en-US" sz="1600" dirty="0" smtClean="0"/>
              <a:t>Πηγή: </a:t>
            </a:r>
            <a:r>
              <a:rPr lang="en-US" altLang="en-US" sz="1600" dirty="0" smtClean="0"/>
              <a:t>http://lanwebs.lander.edu.</a:t>
            </a:r>
          </a:p>
          <a:p>
            <a:pPr marL="0" indent="0">
              <a:buNone/>
            </a:pPr>
            <a:r>
              <a:rPr lang="el-GR" altLang="en-US" sz="1600" b="1" dirty="0" smtClean="0"/>
              <a:t>Εικόνα 42: </a:t>
            </a:r>
            <a:r>
              <a:rPr lang="en-US" altLang="en-US" sz="1600" dirty="0" smtClean="0"/>
              <a:t>Milliped29L.gif. Copyright 2005 by Richard Fox Lander University. </a:t>
            </a:r>
            <a:r>
              <a:rPr lang="el-GR" altLang="en-US" sz="1600" dirty="0" smtClean="0"/>
              <a:t>Σύνδεσμος: </a:t>
            </a:r>
            <a:r>
              <a:rPr lang="en-US" altLang="en-US" sz="1600" dirty="0" smtClean="0"/>
              <a:t>http://lanwebs.lander.edu/faculty/rsfox/invertebrates/pachydesmus.html. </a:t>
            </a:r>
            <a:r>
              <a:rPr lang="el-GR" altLang="en-US" sz="1600" dirty="0" smtClean="0"/>
              <a:t>Πηγή: </a:t>
            </a:r>
            <a:r>
              <a:rPr lang="en-US" altLang="en-US" sz="1600" dirty="0" smtClean="0"/>
              <a:t>http://lanwebs.lander.edu.</a:t>
            </a:r>
          </a:p>
          <a:p>
            <a:pPr marL="0" indent="0">
              <a:buNone/>
            </a:pPr>
            <a:r>
              <a:rPr lang="el-GR" altLang="en-US" sz="1600" b="1" dirty="0" smtClean="0"/>
              <a:t>Εικόνα 43: </a:t>
            </a:r>
            <a:r>
              <a:rPr lang="en-US" altLang="en-US" sz="1600" dirty="0" smtClean="0"/>
              <a:t>Milliped31L.gif. Copyright 2005 by Richard Fox Lander University. </a:t>
            </a:r>
            <a:r>
              <a:rPr lang="el-GR" altLang="en-US" sz="1600" dirty="0" smtClean="0"/>
              <a:t>Σύνδεσμος: </a:t>
            </a:r>
            <a:r>
              <a:rPr lang="en-US" altLang="en-US" sz="1600" dirty="0" smtClean="0"/>
              <a:t>http://lanwebs.lander.edu/faculty/rsfox/invertebrates/pachydesmus.html. </a:t>
            </a:r>
            <a:r>
              <a:rPr lang="el-GR" altLang="en-US" sz="1600" dirty="0" smtClean="0"/>
              <a:t>Πηγή: </a:t>
            </a:r>
            <a:r>
              <a:rPr lang="en-US" altLang="en-US" sz="1600" dirty="0" smtClean="0"/>
              <a:t>http://lanwebs.lander.edu.</a:t>
            </a:r>
          </a:p>
          <a:p>
            <a:pPr marL="0" indent="0">
              <a:buNone/>
            </a:pPr>
            <a:r>
              <a:rPr lang="el-GR" altLang="en-US" sz="1600" b="1" dirty="0" smtClean="0"/>
              <a:t>Εικόνα 44: </a:t>
            </a:r>
            <a:r>
              <a:rPr lang="en-US" altLang="en-US" sz="1600" dirty="0" smtClean="0"/>
              <a:t>Milliped30L.gif. Copyright 2005 by Richard Fox Lander University. </a:t>
            </a:r>
            <a:r>
              <a:rPr lang="el-GR" altLang="en-US" sz="1600" dirty="0" smtClean="0"/>
              <a:t>Σύνδεσμος: </a:t>
            </a:r>
            <a:r>
              <a:rPr lang="en-US" altLang="en-US" sz="1600" dirty="0" smtClean="0"/>
              <a:t>http://lanwebs.lander.edu/faculty/rsfox/invertebrates/pachydesmus.html. </a:t>
            </a:r>
            <a:r>
              <a:rPr lang="el-GR" altLang="en-US" sz="1600" dirty="0" smtClean="0"/>
              <a:t>Πηγή: </a:t>
            </a:r>
            <a:r>
              <a:rPr lang="en-US" altLang="en-US" sz="1600" dirty="0" smtClean="0"/>
              <a:t>http://lanwebs.lander.edu.</a:t>
            </a:r>
          </a:p>
          <a:p>
            <a:pPr marL="0" indent="0">
              <a:buNone/>
            </a:pPr>
            <a:endParaRPr lang="en-US" altLang="en-US" sz="1600" dirty="0" smtClean="0"/>
          </a:p>
        </p:txBody>
      </p:sp>
      <p:sp>
        <p:nvSpPr>
          <p:cNvPr id="6" name="Θέση υποσέλιδου 5"/>
          <p:cNvSpPr>
            <a:spLocks noGrp="1"/>
          </p:cNvSpPr>
          <p:nvPr>
            <p:ph type="ftr" sz="quarter" idx="11"/>
          </p:nvPr>
        </p:nvSpPr>
        <p:spPr/>
        <p:txBody>
          <a:bodyPr/>
          <a:lstStyle/>
          <a:p>
            <a:pPr>
              <a:defRPr/>
            </a:pPr>
            <a:r>
              <a:rPr lang="el-GR" smtClean="0"/>
              <a:t>Ενότητα 16. Εργαστηριακή Άσκηση Μυριάποδα</a:t>
            </a:r>
            <a:endParaRPr lang="en-US"/>
          </a:p>
        </p:txBody>
      </p:sp>
      <p:sp>
        <p:nvSpPr>
          <p:cNvPr id="102405" name="Θέση αριθμού διαφάνειας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5FBAC219-4D11-4547-95A7-4E29C7272707}" type="slidenum">
              <a:rPr lang="en-US" altLang="en-US" sz="1200">
                <a:solidFill>
                  <a:srgbClr val="898989"/>
                </a:solidFill>
                <a:cs typeface="Arial" panose="020B0604020202020204" pitchFamily="34" charset="0"/>
              </a:rPr>
              <a:pPr>
                <a:lnSpc>
                  <a:spcPct val="100000"/>
                </a:lnSpc>
                <a:spcBef>
                  <a:spcPct val="0"/>
                </a:spcBef>
                <a:buFontTx/>
                <a:buNone/>
              </a:pPr>
              <a:t>58</a:t>
            </a:fld>
            <a:endParaRPr lang="en-US" altLang="en-US" sz="1200">
              <a:solidFill>
                <a:srgbClr val="898989"/>
              </a:solidFill>
              <a:cs typeface="Arial" panose="020B0604020202020204" pitchFamily="34" charset="0"/>
            </a:endParaRPr>
          </a:p>
        </p:txBody>
      </p:sp>
    </p:spTree>
    <p:extLst>
      <p:ext uri="{BB962C8B-B14F-4D97-AF65-F5344CB8AC3E}">
        <p14:creationId xmlns:p14="http://schemas.microsoft.com/office/powerpoint/2010/main" val="14338059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152053" y="300831"/>
            <a:ext cx="8839894" cy="1325563"/>
          </a:xfrm>
        </p:spPr>
        <p:txBody>
          <a:bodyPr/>
          <a:lstStyle/>
          <a:p>
            <a:r>
              <a:rPr lang="el-GR" altLang="en-US" sz="4000" dirty="0" smtClean="0"/>
              <a:t>Σημείωμα Χρήσης Έργων Τρίτων</a:t>
            </a:r>
            <a:r>
              <a:rPr lang="en-US" altLang="en-US" sz="4000" dirty="0" smtClean="0"/>
              <a:t> </a:t>
            </a:r>
            <a:r>
              <a:rPr lang="en-US" altLang="en-US" sz="4000" dirty="0" smtClean="0"/>
              <a:t>10/11</a:t>
            </a:r>
            <a:endParaRPr lang="el-GR" altLang="en-US" sz="4000" dirty="0" smtClean="0"/>
          </a:p>
        </p:txBody>
      </p:sp>
      <p:sp>
        <p:nvSpPr>
          <p:cNvPr id="102403" name="Content Placeholder 2"/>
          <p:cNvSpPr>
            <a:spLocks noGrp="1"/>
          </p:cNvSpPr>
          <p:nvPr>
            <p:ph idx="1"/>
          </p:nvPr>
        </p:nvSpPr>
        <p:spPr>
          <a:xfrm>
            <a:off x="628650" y="1752600"/>
            <a:ext cx="7886700" cy="4351338"/>
          </a:xfrm>
        </p:spPr>
        <p:txBody>
          <a:bodyPr/>
          <a:lstStyle/>
          <a:p>
            <a:pPr marL="0" indent="0">
              <a:buNone/>
            </a:pPr>
            <a:r>
              <a:rPr lang="el-GR" altLang="en-US" sz="1600" b="1" dirty="0" smtClean="0"/>
              <a:t>Εικόνα </a:t>
            </a:r>
            <a:r>
              <a:rPr lang="el-GR" altLang="en-US" sz="1600" b="1" dirty="0" smtClean="0"/>
              <a:t>45: </a:t>
            </a:r>
            <a:r>
              <a:rPr lang="en-US" altLang="en-US" sz="1600" dirty="0" smtClean="0"/>
              <a:t>Milliped35L.gif. Copyright 2005 by Richard Fox Lander University. </a:t>
            </a:r>
            <a:r>
              <a:rPr lang="el-GR" altLang="en-US" sz="1600" dirty="0" smtClean="0"/>
              <a:t>Σύνδεσμος: </a:t>
            </a:r>
            <a:r>
              <a:rPr lang="en-US" altLang="en-US" sz="1600" dirty="0" smtClean="0"/>
              <a:t>http://lanwebs.lander.edu/faculty/rsfox/invertebrates/pachydesmus.html. </a:t>
            </a:r>
            <a:r>
              <a:rPr lang="el-GR" altLang="en-US" sz="1600" dirty="0" smtClean="0"/>
              <a:t>Πηγή: </a:t>
            </a:r>
            <a:r>
              <a:rPr lang="en-US" altLang="en-US" sz="1600" dirty="0" smtClean="0"/>
              <a:t>http://lanwebs.lander.edu.</a:t>
            </a:r>
          </a:p>
          <a:p>
            <a:pPr marL="0" indent="0">
              <a:buNone/>
            </a:pPr>
            <a:r>
              <a:rPr lang="el-GR" altLang="en-US" sz="1600" b="1" dirty="0" smtClean="0"/>
              <a:t>Εικόνα 46: </a:t>
            </a:r>
            <a:r>
              <a:rPr lang="en-US" altLang="en-US" sz="1600" dirty="0" smtClean="0"/>
              <a:t>Milliped34L.gif. Copyright 2005 by Richard Fox Lander University. </a:t>
            </a:r>
            <a:r>
              <a:rPr lang="el-GR" altLang="en-US" sz="1600" dirty="0" smtClean="0"/>
              <a:t>Σύνδεσμος: </a:t>
            </a:r>
            <a:r>
              <a:rPr lang="en-US" altLang="en-US" sz="1600" dirty="0" smtClean="0"/>
              <a:t>http://lanwebs.lander.edu/faculty/rsfox/invertebrates/pachydesmus.html. </a:t>
            </a:r>
            <a:r>
              <a:rPr lang="el-GR" altLang="en-US" sz="1600" dirty="0" smtClean="0"/>
              <a:t>Πηγή: </a:t>
            </a:r>
            <a:r>
              <a:rPr lang="en-US" altLang="en-US" sz="1600" dirty="0" smtClean="0"/>
              <a:t>http://lanwebs.lander.edu.</a:t>
            </a:r>
          </a:p>
          <a:p>
            <a:pPr marL="0" indent="0">
              <a:buNone/>
            </a:pPr>
            <a:r>
              <a:rPr lang="el-GR" altLang="en-US" sz="1600" b="1" dirty="0" smtClean="0"/>
              <a:t>Εικόνα 47: </a:t>
            </a:r>
            <a:r>
              <a:rPr lang="en-US" altLang="en-US" sz="1600" dirty="0" smtClean="0"/>
              <a:t>Milliped33L.gif. Copyright 2005 by Richard Fox Lander University. </a:t>
            </a:r>
            <a:r>
              <a:rPr lang="el-GR" altLang="en-US" sz="1600" dirty="0" smtClean="0"/>
              <a:t>Σύνδεσμος: </a:t>
            </a:r>
            <a:r>
              <a:rPr lang="en-US" altLang="en-US" sz="1600" dirty="0" smtClean="0"/>
              <a:t>http://lanwebs.lander.edu/faculty/rsfox/invertebrates/pachydesmus.html. </a:t>
            </a:r>
            <a:r>
              <a:rPr lang="el-GR" altLang="en-US" sz="1600" dirty="0" smtClean="0"/>
              <a:t>Πηγή: </a:t>
            </a:r>
            <a:r>
              <a:rPr lang="en-US" altLang="en-US" sz="1600" dirty="0" smtClean="0"/>
              <a:t>http://lanwebs.lander.edu.</a:t>
            </a:r>
          </a:p>
          <a:p>
            <a:pPr marL="0" indent="0">
              <a:buNone/>
            </a:pPr>
            <a:r>
              <a:rPr lang="el-GR" altLang="en-US" sz="1600" b="1" dirty="0" smtClean="0"/>
              <a:t>Εικόνα 48: </a:t>
            </a:r>
            <a:r>
              <a:rPr lang="en-US" altLang="en-US" sz="1600" dirty="0" smtClean="0"/>
              <a:t>milliped24L.gif. Copyright 2005 by Richard Fox Lander University. </a:t>
            </a:r>
            <a:r>
              <a:rPr lang="el-GR" altLang="en-US" sz="1600" dirty="0" smtClean="0"/>
              <a:t>Σύνδεσμος: </a:t>
            </a:r>
            <a:r>
              <a:rPr lang="en-US" altLang="en-US" sz="1600" dirty="0" smtClean="0"/>
              <a:t>http://lanwebs.lander.edu/faculty/rsfox/invertebrates/pachydesmus.html. </a:t>
            </a:r>
            <a:r>
              <a:rPr lang="el-GR" altLang="en-US" sz="1600" dirty="0" smtClean="0"/>
              <a:t>Πηγή: </a:t>
            </a:r>
            <a:r>
              <a:rPr lang="en-US" altLang="en-US" sz="1600" dirty="0" smtClean="0"/>
              <a:t>http://lanwebs.lander.edu.</a:t>
            </a:r>
          </a:p>
          <a:p>
            <a:pPr marL="0" indent="0">
              <a:buNone/>
            </a:pPr>
            <a:r>
              <a:rPr lang="el-GR" altLang="en-US" sz="1600" b="1" dirty="0" smtClean="0"/>
              <a:t>Εικόνα 49: </a:t>
            </a:r>
            <a:r>
              <a:rPr lang="en-US" altLang="en-US" sz="1600" dirty="0" smtClean="0"/>
              <a:t>Milliped27L.gif. Copyright 2005 by Richard Fox Lander University. </a:t>
            </a:r>
            <a:r>
              <a:rPr lang="el-GR" altLang="en-US" sz="1600" dirty="0" smtClean="0"/>
              <a:t>Σύνδεσμος: </a:t>
            </a:r>
            <a:r>
              <a:rPr lang="en-US" altLang="en-US" sz="1600" dirty="0" smtClean="0"/>
              <a:t>http://lanwebs.lander.edu/faculty/rsfox/invertebrates/pachydesmus.html. </a:t>
            </a:r>
            <a:r>
              <a:rPr lang="el-GR" altLang="en-US" sz="1600" dirty="0" smtClean="0"/>
              <a:t>Πηγή: </a:t>
            </a:r>
            <a:r>
              <a:rPr lang="en-US" altLang="en-US" sz="1600" dirty="0" smtClean="0"/>
              <a:t>http://lanwebs.lander.edu.</a:t>
            </a:r>
          </a:p>
          <a:p>
            <a:pPr marL="0" indent="0">
              <a:buNone/>
            </a:pPr>
            <a:endParaRPr lang="en-US" altLang="en-US" sz="1600" dirty="0" smtClean="0"/>
          </a:p>
        </p:txBody>
      </p:sp>
      <p:sp>
        <p:nvSpPr>
          <p:cNvPr id="6" name="Θέση υποσέλιδου 5"/>
          <p:cNvSpPr>
            <a:spLocks noGrp="1"/>
          </p:cNvSpPr>
          <p:nvPr>
            <p:ph type="ftr" sz="quarter" idx="11"/>
          </p:nvPr>
        </p:nvSpPr>
        <p:spPr/>
        <p:txBody>
          <a:bodyPr/>
          <a:lstStyle/>
          <a:p>
            <a:pPr>
              <a:defRPr/>
            </a:pPr>
            <a:r>
              <a:rPr lang="el-GR" smtClean="0"/>
              <a:t>Ενότητα 16. Εργαστηριακή Άσκηση Μυριάποδα</a:t>
            </a:r>
            <a:endParaRPr lang="en-US"/>
          </a:p>
        </p:txBody>
      </p:sp>
      <p:sp>
        <p:nvSpPr>
          <p:cNvPr id="102405" name="Θέση αριθμού διαφάνειας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5FBAC219-4D11-4547-95A7-4E29C7272707}" type="slidenum">
              <a:rPr lang="en-US" altLang="en-US" sz="1200">
                <a:solidFill>
                  <a:srgbClr val="898989"/>
                </a:solidFill>
                <a:cs typeface="Arial" panose="020B0604020202020204" pitchFamily="34" charset="0"/>
              </a:rPr>
              <a:pPr>
                <a:lnSpc>
                  <a:spcPct val="100000"/>
                </a:lnSpc>
                <a:spcBef>
                  <a:spcPct val="0"/>
                </a:spcBef>
                <a:buFontTx/>
                <a:buNone/>
              </a:pPr>
              <a:t>59</a:t>
            </a:fld>
            <a:endParaRPr lang="en-US" altLang="en-US" sz="1200">
              <a:solidFill>
                <a:srgbClr val="898989"/>
              </a:solidFill>
              <a:cs typeface="Arial" panose="020B0604020202020204" pitchFamily="34" charset="0"/>
            </a:endParaRPr>
          </a:p>
        </p:txBody>
      </p:sp>
    </p:spTree>
    <p:extLst>
      <p:ext uri="{BB962C8B-B14F-4D97-AF65-F5344CB8AC3E}">
        <p14:creationId xmlns:p14="http://schemas.microsoft.com/office/powerpoint/2010/main" val="3048521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l-GR" altLang="en-US" sz="4000" smtClean="0"/>
              <a:t>Ομοταξία Χειλόποδα</a:t>
            </a:r>
          </a:p>
        </p:txBody>
      </p:sp>
      <p:pic>
        <p:nvPicPr>
          <p:cNvPr id="14339"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771775" y="1700213"/>
            <a:ext cx="3514725" cy="4656137"/>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1434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2B862639-59F6-4361-A874-0117F393FFDE}" type="slidenum">
              <a:rPr lang="el-GR" altLang="en-US" sz="1200">
                <a:solidFill>
                  <a:srgbClr val="898989"/>
                </a:solidFill>
                <a:cs typeface="Arial" panose="020B0604020202020204" pitchFamily="34" charset="0"/>
              </a:rPr>
              <a:pPr>
                <a:lnSpc>
                  <a:spcPct val="100000"/>
                </a:lnSpc>
                <a:spcBef>
                  <a:spcPct val="0"/>
                </a:spcBef>
                <a:buFontTx/>
                <a:buNone/>
              </a:pPr>
              <a:t>6</a:t>
            </a:fld>
            <a:endParaRPr lang="el-GR" altLang="en-US" sz="1200">
              <a:solidFill>
                <a:srgbClr val="898989"/>
              </a:solidFill>
              <a:cs typeface="Arial" panose="020B0604020202020204" pitchFamily="34" charset="0"/>
            </a:endParaRPr>
          </a:p>
        </p:txBody>
      </p:sp>
      <p:sp>
        <p:nvSpPr>
          <p:cNvPr id="6" name="TextBox 5"/>
          <p:cNvSpPr txBox="1"/>
          <p:nvPr/>
        </p:nvSpPr>
        <p:spPr>
          <a:xfrm>
            <a:off x="6065838" y="6045200"/>
            <a:ext cx="263525" cy="277813"/>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9</a:t>
            </a:r>
            <a:endParaRPr lang="en-US" sz="1200" dirty="0">
              <a:latin typeface="+mn-l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128526" y="396622"/>
            <a:ext cx="8767886" cy="1325563"/>
          </a:xfrm>
        </p:spPr>
        <p:txBody>
          <a:bodyPr/>
          <a:lstStyle/>
          <a:p>
            <a:r>
              <a:rPr lang="el-GR" altLang="en-US" sz="4000" dirty="0" smtClean="0"/>
              <a:t>Σημείωμα Χρήσης Έργων Τρίτων</a:t>
            </a:r>
            <a:r>
              <a:rPr lang="en-US" altLang="en-US" sz="4000" dirty="0" smtClean="0"/>
              <a:t> </a:t>
            </a:r>
            <a:r>
              <a:rPr lang="en-US" altLang="en-US" sz="4000" dirty="0" smtClean="0"/>
              <a:t>11/11</a:t>
            </a:r>
            <a:endParaRPr lang="el-GR" altLang="en-US" sz="4000" dirty="0" smtClean="0"/>
          </a:p>
        </p:txBody>
      </p:sp>
      <p:sp>
        <p:nvSpPr>
          <p:cNvPr id="102403" name="Content Placeholder 2"/>
          <p:cNvSpPr>
            <a:spLocks noGrp="1"/>
          </p:cNvSpPr>
          <p:nvPr>
            <p:ph idx="1"/>
          </p:nvPr>
        </p:nvSpPr>
        <p:spPr>
          <a:xfrm>
            <a:off x="628650" y="1752600"/>
            <a:ext cx="7886700" cy="4351338"/>
          </a:xfrm>
        </p:spPr>
        <p:txBody>
          <a:bodyPr/>
          <a:lstStyle/>
          <a:p>
            <a:pPr marL="0" indent="0">
              <a:buNone/>
            </a:pPr>
            <a:r>
              <a:rPr lang="el-GR" altLang="en-US" sz="1600" b="1" dirty="0" smtClean="0"/>
              <a:t>Εικόνα </a:t>
            </a:r>
            <a:r>
              <a:rPr lang="el-GR" altLang="en-US" sz="1600" b="1" dirty="0" smtClean="0"/>
              <a:t>50</a:t>
            </a:r>
            <a:r>
              <a:rPr lang="el-GR" altLang="en-US" sz="1600" dirty="0" smtClean="0"/>
              <a:t>: </a:t>
            </a:r>
            <a:r>
              <a:rPr lang="en-US" altLang="en-US" sz="1600" dirty="0" smtClean="0"/>
              <a:t>Milliped26L.gif. Copyright 2005 by Richard Fox Lander University. </a:t>
            </a:r>
            <a:r>
              <a:rPr lang="el-GR" altLang="en-US" sz="1600" dirty="0" smtClean="0"/>
              <a:t>Σύνδεσμος: </a:t>
            </a:r>
            <a:r>
              <a:rPr lang="en-US" altLang="en-US" sz="1600" dirty="0" smtClean="0"/>
              <a:t>http://lanwebs.lander.edu/faculty/rsfox/invertebrates/pachydesmus.html. </a:t>
            </a:r>
            <a:r>
              <a:rPr lang="el-GR" altLang="en-US" sz="1600" dirty="0" smtClean="0"/>
              <a:t>Πηγή: </a:t>
            </a:r>
            <a:r>
              <a:rPr lang="en-US" altLang="en-US" sz="1600" dirty="0" smtClean="0"/>
              <a:t>http://lanwebs.lander.edu.</a:t>
            </a:r>
          </a:p>
          <a:p>
            <a:pPr marL="0" indent="0">
              <a:buNone/>
            </a:pPr>
            <a:r>
              <a:rPr lang="el-GR" altLang="en-US" sz="1600" b="1" dirty="0" smtClean="0"/>
              <a:t>Εικόνα 51</a:t>
            </a:r>
            <a:r>
              <a:rPr lang="el-GR" altLang="en-US" sz="1600" dirty="0" smtClean="0"/>
              <a:t>: </a:t>
            </a:r>
            <a:r>
              <a:rPr lang="el-GR" altLang="en-US" sz="1600" dirty="0" err="1" smtClean="0"/>
              <a:t>Ανασχεδίαση</a:t>
            </a:r>
            <a:r>
              <a:rPr lang="el-GR" altLang="en-US" sz="1600" dirty="0" smtClean="0"/>
              <a:t> τομών δακτυλίων από Βασιλική Σιαφάκα.</a:t>
            </a:r>
          </a:p>
          <a:p>
            <a:pPr marL="0" indent="0">
              <a:buNone/>
            </a:pPr>
            <a:endParaRPr lang="el-GR" altLang="en-US" sz="1600" dirty="0" smtClean="0"/>
          </a:p>
          <a:p>
            <a:pPr marL="0" indent="0">
              <a:buNone/>
            </a:pPr>
            <a:endParaRPr lang="el-GR" altLang="en-US" sz="1600" dirty="0" smtClean="0"/>
          </a:p>
          <a:p>
            <a:pPr marL="0" indent="0">
              <a:buNone/>
            </a:pPr>
            <a:endParaRPr lang="el-GR" altLang="en-US" sz="1600" dirty="0" smtClean="0"/>
          </a:p>
          <a:p>
            <a:pPr marL="0" indent="0">
              <a:buNone/>
            </a:pPr>
            <a:endParaRPr lang="el-GR" altLang="en-US" sz="1600" dirty="0" smtClean="0"/>
          </a:p>
          <a:p>
            <a:pPr marL="0" indent="0">
              <a:buNone/>
            </a:pPr>
            <a:endParaRPr lang="el-GR" altLang="en-US" sz="1600" dirty="0" smtClean="0"/>
          </a:p>
          <a:p>
            <a:pPr marL="0" indent="0">
              <a:buNone/>
            </a:pPr>
            <a:endParaRPr lang="el-GR" altLang="en-US" sz="1600" dirty="0" smtClean="0"/>
          </a:p>
          <a:p>
            <a:pPr marL="0" indent="0">
              <a:buNone/>
            </a:pPr>
            <a:endParaRPr lang="el-GR" altLang="en-US" sz="1600" dirty="0" smtClean="0"/>
          </a:p>
          <a:p>
            <a:pPr marL="0" indent="0">
              <a:buNone/>
            </a:pPr>
            <a:endParaRPr lang="en-US" altLang="en-US" sz="1600" dirty="0" smtClean="0"/>
          </a:p>
        </p:txBody>
      </p:sp>
      <p:sp>
        <p:nvSpPr>
          <p:cNvPr id="6" name="Θέση υποσέλιδου 5"/>
          <p:cNvSpPr>
            <a:spLocks noGrp="1"/>
          </p:cNvSpPr>
          <p:nvPr>
            <p:ph type="ftr" sz="quarter" idx="11"/>
          </p:nvPr>
        </p:nvSpPr>
        <p:spPr/>
        <p:txBody>
          <a:bodyPr/>
          <a:lstStyle/>
          <a:p>
            <a:pPr>
              <a:defRPr/>
            </a:pPr>
            <a:r>
              <a:rPr lang="el-GR" smtClean="0"/>
              <a:t>Ενότητα 16. Εργαστηριακή Άσκηση Μυριάποδα</a:t>
            </a:r>
            <a:endParaRPr lang="en-US"/>
          </a:p>
        </p:txBody>
      </p:sp>
      <p:sp>
        <p:nvSpPr>
          <p:cNvPr id="102405" name="Θέση αριθμού διαφάνειας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5FBAC219-4D11-4547-95A7-4E29C7272707}" type="slidenum">
              <a:rPr lang="en-US" altLang="en-US" sz="1200">
                <a:solidFill>
                  <a:srgbClr val="898989"/>
                </a:solidFill>
                <a:cs typeface="Arial" panose="020B0604020202020204" pitchFamily="34" charset="0"/>
              </a:rPr>
              <a:pPr>
                <a:lnSpc>
                  <a:spcPct val="100000"/>
                </a:lnSpc>
                <a:spcBef>
                  <a:spcPct val="0"/>
                </a:spcBef>
                <a:buFontTx/>
                <a:buNone/>
              </a:pPr>
              <a:t>60</a:t>
            </a:fld>
            <a:endParaRPr lang="en-US" altLang="en-US" sz="1200">
              <a:solidFill>
                <a:srgbClr val="898989"/>
              </a:solidFill>
              <a:cs typeface="Arial" panose="020B0604020202020204" pitchFamily="34" charset="0"/>
            </a:endParaRPr>
          </a:p>
        </p:txBody>
      </p:sp>
    </p:spTree>
    <p:extLst>
      <p:ext uri="{BB962C8B-B14F-4D97-AF65-F5344CB8AC3E}">
        <p14:creationId xmlns:p14="http://schemas.microsoft.com/office/powerpoint/2010/main" val="1186423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l-GR" altLang="en-US" smtClean="0"/>
              <a:t>Χειλόποδ</a:t>
            </a:r>
            <a:r>
              <a:rPr lang="en-US" altLang="en-US" smtClean="0"/>
              <a:t>o </a:t>
            </a:r>
            <a:r>
              <a:rPr lang="en-US" altLang="en-US" i="1" smtClean="0"/>
              <a:t>Lithobius forficatus</a:t>
            </a:r>
            <a:endParaRPr lang="el-GR" altLang="en-US" i="1" smtClean="0"/>
          </a:p>
        </p:txBody>
      </p:sp>
      <p:pic>
        <p:nvPicPr>
          <p:cNvPr id="1638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0247" y="1843123"/>
            <a:ext cx="6663506" cy="4316342"/>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1638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1D28577B-0A2B-4B97-A56C-916C429F5B63}" type="slidenum">
              <a:rPr lang="el-GR" altLang="en-US" sz="1200">
                <a:solidFill>
                  <a:srgbClr val="898989"/>
                </a:solidFill>
                <a:cs typeface="Arial" panose="020B0604020202020204" pitchFamily="34" charset="0"/>
              </a:rPr>
              <a:pPr>
                <a:lnSpc>
                  <a:spcPct val="100000"/>
                </a:lnSpc>
                <a:spcBef>
                  <a:spcPct val="0"/>
                </a:spcBef>
                <a:buFontTx/>
                <a:buNone/>
              </a:pPr>
              <a:t>7</a:t>
            </a:fld>
            <a:endParaRPr lang="el-GR" altLang="en-US" sz="1200">
              <a:solidFill>
                <a:srgbClr val="898989"/>
              </a:solidFill>
              <a:cs typeface="Arial" panose="020B0604020202020204" pitchFamily="34" charset="0"/>
            </a:endParaRPr>
          </a:p>
        </p:txBody>
      </p:sp>
      <p:sp>
        <p:nvSpPr>
          <p:cNvPr id="6" name="TextBox 5"/>
          <p:cNvSpPr txBox="1"/>
          <p:nvPr/>
        </p:nvSpPr>
        <p:spPr>
          <a:xfrm>
            <a:off x="7380288" y="5808663"/>
            <a:ext cx="341312" cy="276225"/>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10</a:t>
            </a:r>
            <a:endParaRPr lang="en-US" sz="1200"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l-GR" altLang="en-US" sz="4000" smtClean="0"/>
              <a:t>Χειλόποδ</a:t>
            </a:r>
            <a:r>
              <a:rPr lang="en-US" altLang="en-US" sz="4000" smtClean="0"/>
              <a:t>o</a:t>
            </a:r>
            <a:r>
              <a:rPr lang="el-GR" altLang="en-US" sz="4000" smtClean="0"/>
              <a:t> </a:t>
            </a:r>
            <a:r>
              <a:rPr lang="en-US" altLang="en-US" sz="4000" smtClean="0"/>
              <a:t/>
            </a:r>
            <a:br>
              <a:rPr lang="en-US" altLang="en-US" sz="4000" smtClean="0"/>
            </a:br>
            <a:r>
              <a:rPr lang="en-US" altLang="en-US" sz="4000" i="1" smtClean="0"/>
              <a:t>Scutigera coleoptrata </a:t>
            </a:r>
            <a:r>
              <a:rPr lang="en-US" altLang="en-US" sz="4000" smtClean="0"/>
              <a:t>1/</a:t>
            </a:r>
            <a:r>
              <a:rPr lang="el-GR" altLang="en-US" sz="4000" smtClean="0"/>
              <a:t>13</a:t>
            </a:r>
          </a:p>
        </p:txBody>
      </p:sp>
      <p:pic>
        <p:nvPicPr>
          <p:cNvPr id="1843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09663" y="1655763"/>
            <a:ext cx="6924675" cy="4041775"/>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184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37D5A097-98E7-41E7-956F-5655E767DA7A}" type="slidenum">
              <a:rPr lang="el-GR" altLang="en-US" sz="1200">
                <a:solidFill>
                  <a:srgbClr val="898989"/>
                </a:solidFill>
                <a:cs typeface="Arial" panose="020B0604020202020204" pitchFamily="34" charset="0"/>
              </a:rPr>
              <a:pPr>
                <a:lnSpc>
                  <a:spcPct val="100000"/>
                </a:lnSpc>
                <a:spcBef>
                  <a:spcPct val="0"/>
                </a:spcBef>
                <a:buFontTx/>
                <a:buNone/>
              </a:pPr>
              <a:t>8</a:t>
            </a:fld>
            <a:endParaRPr lang="el-GR" altLang="en-US" sz="1200">
              <a:solidFill>
                <a:srgbClr val="898989"/>
              </a:solidFill>
              <a:cs typeface="Arial" panose="020B0604020202020204" pitchFamily="34" charset="0"/>
            </a:endParaRPr>
          </a:p>
        </p:txBody>
      </p:sp>
      <p:sp>
        <p:nvSpPr>
          <p:cNvPr id="18438" name="Rectangle 3"/>
          <p:cNvSpPr>
            <a:spLocks noChangeArrowheads="1"/>
          </p:cNvSpPr>
          <p:nvPr/>
        </p:nvSpPr>
        <p:spPr bwMode="auto">
          <a:xfrm>
            <a:off x="1485900" y="5786438"/>
            <a:ext cx="6172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gn="ctr" eaLnBrk="1" hangingPunct="1">
              <a:lnSpc>
                <a:spcPct val="100000"/>
              </a:lnSpc>
              <a:spcBef>
                <a:spcPct val="0"/>
              </a:spcBef>
              <a:buFontTx/>
              <a:buNone/>
            </a:pPr>
            <a:r>
              <a:rPr lang="el-GR" altLang="el-GR" sz="1400">
                <a:latin typeface="Century Gothic" panose="020B0502020202020204" pitchFamily="34" charset="0"/>
              </a:rPr>
              <a:t>Κεφάλι και πρόσθιο τμήμα του κορμού θηλυκού Χειλοπόδου</a:t>
            </a:r>
            <a:r>
              <a:rPr lang="el-GR" altLang="el-GR" sz="1400">
                <a:latin typeface="Century Gothic" panose="020B0502020202020204" pitchFamily="34" charset="0"/>
                <a:ea typeface="Arial Unicode MS" panose="020B0604020202020204" pitchFamily="34" charset="-128"/>
                <a:cs typeface="Arial Unicode MS" panose="020B0604020202020204" pitchFamily="34" charset="-128"/>
              </a:rPr>
              <a:t>, </a:t>
            </a:r>
            <a:r>
              <a:rPr lang="el-GR" altLang="el-GR" sz="1400" i="1">
                <a:latin typeface="Century Gothic" panose="020B0502020202020204" pitchFamily="34" charset="0"/>
                <a:ea typeface="Arial Unicode MS" panose="020B0604020202020204" pitchFamily="34" charset="-128"/>
                <a:cs typeface="Arial Unicode MS" panose="020B0604020202020204" pitchFamily="34" charset="-128"/>
              </a:rPr>
              <a:t>Scutigera coleoptrata</a:t>
            </a:r>
            <a:r>
              <a:rPr lang="el-GR" altLang="el-GR" sz="1400">
                <a:latin typeface="Century Gothic" panose="020B0502020202020204" pitchFamily="34" charset="0"/>
                <a:ea typeface="Arial Unicode MS" panose="020B0604020202020204" pitchFamily="34" charset="-128"/>
                <a:cs typeface="Arial Unicode MS" panose="020B0604020202020204" pitchFamily="34" charset="-128"/>
              </a:rPr>
              <a:t>. T = Τεργίτης. </a:t>
            </a:r>
          </a:p>
        </p:txBody>
      </p:sp>
      <p:sp>
        <p:nvSpPr>
          <p:cNvPr id="7" name="TextBox 5"/>
          <p:cNvSpPr txBox="1"/>
          <p:nvPr/>
        </p:nvSpPr>
        <p:spPr>
          <a:xfrm>
            <a:off x="7615238" y="5345113"/>
            <a:ext cx="341312" cy="276225"/>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11</a:t>
            </a:r>
            <a:endParaRPr lang="en-US" sz="1200"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l-GR" altLang="en-US" smtClean="0"/>
              <a:t>Χειλόποδ</a:t>
            </a:r>
            <a:r>
              <a:rPr lang="en-US" altLang="en-US" smtClean="0"/>
              <a:t>o</a:t>
            </a:r>
            <a:r>
              <a:rPr lang="el-GR" altLang="en-US" smtClean="0"/>
              <a:t> </a:t>
            </a:r>
            <a:r>
              <a:rPr lang="en-US" altLang="en-US" smtClean="0"/>
              <a:t/>
            </a:r>
            <a:br>
              <a:rPr lang="en-US" altLang="en-US" smtClean="0"/>
            </a:br>
            <a:r>
              <a:rPr lang="en-US" altLang="en-US" i="1" smtClean="0"/>
              <a:t>Scutigera coleoptrata </a:t>
            </a:r>
            <a:r>
              <a:rPr lang="en-US" altLang="en-US" smtClean="0"/>
              <a:t>2/</a:t>
            </a:r>
            <a:r>
              <a:rPr lang="el-GR" altLang="en-US" smtClean="0"/>
              <a:t>13</a:t>
            </a:r>
          </a:p>
        </p:txBody>
      </p:sp>
      <p:pic>
        <p:nvPicPr>
          <p:cNvPr id="2048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19263" y="1744663"/>
            <a:ext cx="5938837" cy="2843212"/>
          </a:xfrm>
        </p:spPr>
      </p:pic>
      <p:sp>
        <p:nvSpPr>
          <p:cNvPr id="4" name="Footer Placeholder 3"/>
          <p:cNvSpPr>
            <a:spLocks noGrp="1"/>
          </p:cNvSpPr>
          <p:nvPr>
            <p:ph type="ftr" sz="quarter" idx="11"/>
          </p:nvPr>
        </p:nvSpPr>
        <p:spPr/>
        <p:txBody>
          <a:bodyPr/>
          <a:lstStyle/>
          <a:p>
            <a:pPr>
              <a:defRPr/>
            </a:pPr>
            <a:r>
              <a:rPr lang="el-GR" smtClean="0"/>
              <a:t>Ενότητα 16. Εργαστηριακή Άσκηση Μυριάποδα</a:t>
            </a:r>
            <a:endParaRPr lang="el-GR"/>
          </a:p>
        </p:txBody>
      </p:sp>
      <p:sp>
        <p:nvSpPr>
          <p:cNvPr id="2048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89BAE1BA-D08B-4DB9-A6A5-DC6B7DD5C8DF}" type="slidenum">
              <a:rPr lang="el-GR" altLang="en-US" sz="1200">
                <a:solidFill>
                  <a:srgbClr val="898989"/>
                </a:solidFill>
                <a:cs typeface="Arial" panose="020B0604020202020204" pitchFamily="34" charset="0"/>
              </a:rPr>
              <a:pPr>
                <a:lnSpc>
                  <a:spcPct val="100000"/>
                </a:lnSpc>
                <a:spcBef>
                  <a:spcPct val="0"/>
                </a:spcBef>
                <a:buFontTx/>
                <a:buNone/>
              </a:pPr>
              <a:t>9</a:t>
            </a:fld>
            <a:endParaRPr lang="el-GR" altLang="en-US" sz="1200">
              <a:solidFill>
                <a:srgbClr val="898989"/>
              </a:solidFill>
              <a:cs typeface="Arial" panose="020B0604020202020204" pitchFamily="34" charset="0"/>
            </a:endParaRPr>
          </a:p>
        </p:txBody>
      </p:sp>
      <p:sp>
        <p:nvSpPr>
          <p:cNvPr id="20486" name="Rectangle 3"/>
          <p:cNvSpPr>
            <a:spLocks noChangeArrowheads="1"/>
          </p:cNvSpPr>
          <p:nvPr/>
        </p:nvSpPr>
        <p:spPr bwMode="auto">
          <a:xfrm>
            <a:off x="628650" y="4905375"/>
            <a:ext cx="80772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lnSpc>
                <a:spcPct val="100000"/>
              </a:lnSpc>
              <a:spcBef>
                <a:spcPct val="0"/>
              </a:spcBef>
              <a:buFontTx/>
              <a:buNone/>
            </a:pPr>
            <a:r>
              <a:rPr lang="el-GR" altLang="el-GR" sz="1400" b="0">
                <a:latin typeface="Century Gothic" panose="020B0502020202020204" pitchFamily="34" charset="0"/>
              </a:rPr>
              <a:t>Διαγραμματική πλευρική όψη του </a:t>
            </a:r>
            <a:r>
              <a:rPr lang="el-GR" altLang="el-GR" sz="1400">
                <a:latin typeface="Century Gothic" panose="020B0502020202020204" pitchFamily="34" charset="0"/>
              </a:rPr>
              <a:t>Χειλοπόδου</a:t>
            </a:r>
            <a:r>
              <a:rPr lang="el-GR" altLang="el-GR" sz="1400">
                <a:latin typeface="Century Gothic" panose="020B0502020202020204" pitchFamily="34" charset="0"/>
                <a:ea typeface="Arial Unicode MS" panose="020B0604020202020204" pitchFamily="34" charset="-128"/>
                <a:cs typeface="Arial Unicode MS" panose="020B0604020202020204" pitchFamily="34" charset="-128"/>
              </a:rPr>
              <a:t> </a:t>
            </a:r>
            <a:r>
              <a:rPr lang="el-GR" altLang="el-GR" sz="1400" i="1">
                <a:latin typeface="Century Gothic" panose="020B0502020202020204" pitchFamily="34" charset="0"/>
                <a:ea typeface="Arial Unicode MS" panose="020B0604020202020204" pitchFamily="34" charset="-128"/>
                <a:cs typeface="Arial Unicode MS" panose="020B0604020202020204" pitchFamily="34" charset="-128"/>
              </a:rPr>
              <a:t>Scutigera</a:t>
            </a:r>
            <a:r>
              <a:rPr lang="el-GR" altLang="el-GR" sz="1400" b="0">
                <a:latin typeface="Century Gothic" panose="020B0502020202020204" pitchFamily="34" charset="0"/>
                <a:ea typeface="Arial Unicode MS" panose="020B0604020202020204" pitchFamily="34" charset="-128"/>
                <a:cs typeface="Arial Unicode MS" panose="020B0604020202020204" pitchFamily="34" charset="-128"/>
              </a:rPr>
              <a:t>, που δείχνει την αντιστοιχία των μεταμερών, των σκληριτών και των εξαρτημάτων.  Τα εξαρτήματα φαίνονται ως τρίγωνα, τα μεταμερή ως ορθογώνια με έντονο περίγραμμα, οι τεργίτες ως ορθογώνια με λεπτό περίγραμμα και οι στερνίτες ως μαύρα ορθογώνια. Α = κεραία, </a:t>
            </a:r>
            <a:r>
              <a:rPr lang="en-US" altLang="el-GR" sz="1400" b="0">
                <a:latin typeface="Century Gothic" panose="020B0502020202020204" pitchFamily="34" charset="0"/>
                <a:ea typeface="Arial Unicode MS" panose="020B0604020202020204" pitchFamily="34" charset="-128"/>
                <a:cs typeface="Arial Unicode MS" panose="020B0604020202020204" pitchFamily="34" charset="-128"/>
              </a:rPr>
              <a:t>F</a:t>
            </a:r>
            <a:r>
              <a:rPr lang="el-GR" altLang="el-GR" sz="1400" b="0">
                <a:latin typeface="Century Gothic" panose="020B0502020202020204" pitchFamily="34" charset="0"/>
                <a:ea typeface="Arial Unicode MS" panose="020B0604020202020204" pitchFamily="34" charset="-128"/>
                <a:cs typeface="Arial Unicode MS" panose="020B0604020202020204" pitchFamily="34" charset="-128"/>
              </a:rPr>
              <a:t> = γναθοχειλάριο, </a:t>
            </a:r>
            <a:r>
              <a:rPr lang="en-US" altLang="el-GR" sz="1400" b="0">
                <a:latin typeface="Century Gothic" panose="020B0502020202020204" pitchFamily="34" charset="0"/>
                <a:ea typeface="Arial Unicode MS" panose="020B0604020202020204" pitchFamily="34" charset="-128"/>
                <a:cs typeface="Arial Unicode MS" panose="020B0604020202020204" pitchFamily="34" charset="-128"/>
              </a:rPr>
              <a:t>G</a:t>
            </a:r>
            <a:r>
              <a:rPr lang="el-GR" altLang="el-GR" sz="1400" b="0">
                <a:latin typeface="Century Gothic" panose="020B0502020202020204" pitchFamily="34" charset="0"/>
                <a:ea typeface="Arial Unicode MS" panose="020B0604020202020204" pitchFamily="34" charset="-128"/>
                <a:cs typeface="Arial Unicode MS" panose="020B0604020202020204" pitchFamily="34" charset="-128"/>
              </a:rPr>
              <a:t> = γονοπόδιο. </a:t>
            </a:r>
          </a:p>
        </p:txBody>
      </p:sp>
      <p:sp>
        <p:nvSpPr>
          <p:cNvPr id="7" name="TextBox 5"/>
          <p:cNvSpPr txBox="1"/>
          <p:nvPr/>
        </p:nvSpPr>
        <p:spPr>
          <a:xfrm>
            <a:off x="7296150" y="4276725"/>
            <a:ext cx="342900" cy="276225"/>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12</a:t>
            </a:r>
            <a:endParaRPr lang="en-US" sz="1200"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9F152D56-8E8A-4D59-8C70-0817393F172D}" vid="{BE73C61F-BFE0-42D0-A400-1B4ABD9645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937</TotalTime>
  <Words>2797</Words>
  <Application>Microsoft Office PowerPoint</Application>
  <PresentationFormat>On-screen Show (4:3)</PresentationFormat>
  <Paragraphs>406</Paragraphs>
  <Slides>60</Slides>
  <Notes>55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Arial Unicode MS</vt:lpstr>
      <vt:lpstr>Arial</vt:lpstr>
      <vt:lpstr>Calibri</vt:lpstr>
      <vt:lpstr>Century Gothic</vt:lpstr>
      <vt:lpstr>Comic Sans MS</vt:lpstr>
      <vt:lpstr>Tahoma</vt:lpstr>
      <vt:lpstr>Times New Roman</vt:lpstr>
      <vt:lpstr>Wingdings</vt:lpstr>
      <vt:lpstr>Theme1</vt:lpstr>
      <vt:lpstr>Ζωολογία Ι</vt:lpstr>
      <vt:lpstr> Ομοταξία Χειλόποδα Σκουτιγερόμορφα</vt:lpstr>
      <vt:lpstr> Ομοταξία Χειλόποδα Γεωφιλόμορφα</vt:lpstr>
      <vt:lpstr> Ομοταξία Χειλόποδα Σκολοπενδρόμορφα</vt:lpstr>
      <vt:lpstr> Ομοταξία Χειλόποδα Λιθοβιόμορφα</vt:lpstr>
      <vt:lpstr>Ομοταξία Χειλόποδα</vt:lpstr>
      <vt:lpstr>Χειλόποδo Lithobius forficatus</vt:lpstr>
      <vt:lpstr>Χειλόποδo  Scutigera coleoptrata 1/13</vt:lpstr>
      <vt:lpstr>Χειλόποδo  Scutigera coleoptrata 2/13</vt:lpstr>
      <vt:lpstr>Χειλόποδo  Scutigera coleoptrata 3/13</vt:lpstr>
      <vt:lpstr>Χειλόποδo  Scolopendra cingulata</vt:lpstr>
      <vt:lpstr>Κεφάλι Xειλοπόδου</vt:lpstr>
      <vt:lpstr>Χειλόποδo  Scutigera coleoptrata 5/13</vt:lpstr>
      <vt:lpstr>Χειλόποδo  Scutigera coleoptrata 6/13</vt:lpstr>
      <vt:lpstr>Χειλόποδo  Scutigera coleoptrata 7/13</vt:lpstr>
      <vt:lpstr>Χειλόποδo  Scutigera coleoptrata 8/13</vt:lpstr>
      <vt:lpstr>Χειλόποδo  Scutigera coleoptrata 9/13</vt:lpstr>
      <vt:lpstr>Χειλόποδo  Scutigera coleoptrata 10/13</vt:lpstr>
      <vt:lpstr>Χειλόποδo  Scutigera coleoptrata 11/13</vt:lpstr>
      <vt:lpstr>Χειλόποδo  Scutigera coleoptrata 12/13</vt:lpstr>
      <vt:lpstr>Χειλόποδo  Scutigera coleoptrata 13/13</vt:lpstr>
      <vt:lpstr>Εσωτερική μορφολογία Χειλoπόδου</vt:lpstr>
      <vt:lpstr>Διπλόποδα</vt:lpstr>
      <vt:lpstr>Διπλόποδα</vt:lpstr>
      <vt:lpstr>Διπλόποδα</vt:lpstr>
      <vt:lpstr>Εξωτερική Μορφολογία Διπλοπόδου 1/16</vt:lpstr>
      <vt:lpstr>Εξωτερική Μορφολογία Διπλοπόδου 2/16</vt:lpstr>
      <vt:lpstr>Εξωτερική Μορφολογία Διπλοπόδου 3/16</vt:lpstr>
      <vt:lpstr>Εξωτερική Μορφολογία Διπλοπόδου 4/16</vt:lpstr>
      <vt:lpstr>Εξωτερική Μορφολογία Διπλοπόδου 5/16</vt:lpstr>
      <vt:lpstr>Εξωτερική Μορφολογία Διπλοπόδου 6/16</vt:lpstr>
      <vt:lpstr>Εξωτερική Μορφολογία Διπλοπόδου 7/16</vt:lpstr>
      <vt:lpstr>Εξωτερική Μορφολογία Διπλοπόδου 8/16</vt:lpstr>
      <vt:lpstr>Εξωτερική Μορφολογία Διπλοπόδου 9/16</vt:lpstr>
      <vt:lpstr>Εξωτερική Μορφολογία Διπλοπόδου 10/16</vt:lpstr>
      <vt:lpstr>Εξωτερική Μορφολογία Διπλοπόδου 11/16</vt:lpstr>
      <vt:lpstr>Εξωτερική Μορφολογία Διπλοπόδου 12/16</vt:lpstr>
      <vt:lpstr>Εξωτερική Μορφολογία Διπλοπόδου 13/16</vt:lpstr>
      <vt:lpstr>Εξωτερική Μορφολογία Διπλοπόδου 14/16</vt:lpstr>
      <vt:lpstr>Εξωτερική Μορφολογία Διπλοπόδου 15/16</vt:lpstr>
      <vt:lpstr>Εξωτερική Μορφολογία Διπλοπόδου 16/16</vt:lpstr>
      <vt:lpstr>Τομές δακτυλίων</vt:lpstr>
      <vt:lpstr>Τέλος Παρουσίασης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1/11)</vt:lpstr>
      <vt:lpstr>Σημείωμα Χρήσης Έργων Τρίτων 2/11</vt:lpstr>
      <vt:lpstr>Σημείωμα Χρήσης Έργων Τρίτων 3/11</vt:lpstr>
      <vt:lpstr>Σημείωμα Χρήσης Έργων Τρίτων 4/11</vt:lpstr>
      <vt:lpstr>Σημείωμα Χρήσης Έργων Τρίτων 5/11</vt:lpstr>
      <vt:lpstr>Σημείωμα Χρήσης Έργων Τρίτων 6/11</vt:lpstr>
      <vt:lpstr>Σημείωμα Χρήσης Έργων Τρίτων 7/11</vt:lpstr>
      <vt:lpstr>Σημείωμα Χρήσης Έργων Τρίτων 8/11</vt:lpstr>
      <vt:lpstr>Σημείωμα Χρήσης Έργων Τρίτων 9/11</vt:lpstr>
      <vt:lpstr>Σημείωμα Χρήσης Έργων Τρίτων 10/11</vt:lpstr>
      <vt:lpstr>Σημείωμα Χρήσης Έργων Τρίτων 11/11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Grammateia</cp:lastModifiedBy>
  <cp:revision>108</cp:revision>
  <dcterms:created xsi:type="dcterms:W3CDTF">2006-11-30T16:00:05Z</dcterms:created>
  <dcterms:modified xsi:type="dcterms:W3CDTF">2015-11-18T12:21:05Z</dcterms:modified>
</cp:coreProperties>
</file>